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9" r:id="rId13"/>
    <p:sldId id="268" r:id="rId14"/>
    <p:sldId id="271" r:id="rId15"/>
    <p:sldId id="274" r:id="rId16"/>
    <p:sldId id="270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4962"/>
    <a:srgbClr val="2E5470"/>
    <a:srgbClr val="2B2B53"/>
    <a:srgbClr val="21213F"/>
    <a:srgbClr val="284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575898"/>
            <a:ext cx="12188825" cy="457200"/>
          </a:xfrm>
          <a:prstGeom prst="rect">
            <a:avLst/>
          </a:prstGeom>
          <a:solidFill>
            <a:srgbClr val="2B2B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97280" y="1270611"/>
            <a:ext cx="10058400" cy="10698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800" spc="-50" baseline="0">
                <a:solidFill>
                  <a:srgbClr val="2E547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Mountainland Continuum of Care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2548647"/>
            <a:ext cx="10058400" cy="3049973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3200" b="0" i="0" cap="all" spc="200" baseline="0">
                <a:solidFill>
                  <a:srgbClr val="2E547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endParaRPr lang="en-US" dirty="0"/>
          </a:p>
          <a:p>
            <a:r>
              <a:rPr lang="en-US" dirty="0"/>
              <a:t>	HUD GRANT ORIENTATION</a:t>
            </a:r>
          </a:p>
          <a:p>
            <a:r>
              <a:rPr lang="en-US" dirty="0"/>
              <a:t>	July 18 &amp; 20, 2016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2EDF-8FC8-4B18-804E-F0993E5D5B79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7648-7BEA-48C3-AD48-E84A63417BD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44" y="5291847"/>
            <a:ext cx="3341666" cy="90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85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7762EDF-8FC8-4B18-804E-F0993E5D5B79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F7648-7BEA-48C3-AD48-E84A63417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2EDF-8FC8-4B18-804E-F0993E5D5B79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7648-7BEA-48C3-AD48-E84A63417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93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2EDF-8FC8-4B18-804E-F0993E5D5B79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7648-7BEA-48C3-AD48-E84A63417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84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2EDF-8FC8-4B18-804E-F0993E5D5B79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7648-7BEA-48C3-AD48-E84A63417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5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575898"/>
            <a:ext cx="12188825" cy="457200"/>
          </a:xfrm>
          <a:prstGeom prst="rect">
            <a:avLst/>
          </a:prstGeom>
          <a:solidFill>
            <a:srgbClr val="2B2B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5227" y="743103"/>
            <a:ext cx="10058400" cy="813323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rgbClr val="2E547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5227" y="2033686"/>
            <a:ext cx="10058400" cy="3049973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none" spc="200" baseline="0">
                <a:solidFill>
                  <a:srgbClr val="2E547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Welcome and introductions</a:t>
            </a:r>
          </a:p>
          <a:p>
            <a:r>
              <a:rPr lang="en-US" dirty="0"/>
              <a:t>Background</a:t>
            </a:r>
          </a:p>
          <a:p>
            <a:r>
              <a:rPr lang="en-US" dirty="0"/>
              <a:t>HUD priorities</a:t>
            </a:r>
          </a:p>
          <a:p>
            <a:r>
              <a:rPr lang="en-US" dirty="0"/>
              <a:t>New applicants and projects</a:t>
            </a:r>
          </a:p>
          <a:p>
            <a:r>
              <a:rPr lang="en-US" dirty="0"/>
              <a:t>Timeline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2EDF-8FC8-4B18-804E-F0993E5D5B79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7648-7BEA-48C3-AD48-E84A63417BD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44" y="5291847"/>
            <a:ext cx="3341666" cy="90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00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575898"/>
            <a:ext cx="12188825" cy="457200"/>
          </a:xfrm>
          <a:prstGeom prst="rect">
            <a:avLst/>
          </a:prstGeom>
          <a:solidFill>
            <a:srgbClr val="2B2B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5227" y="743103"/>
            <a:ext cx="10058400" cy="813323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rgbClr val="2E547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Background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5227" y="2033686"/>
            <a:ext cx="10058400" cy="3049973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none" spc="200" baseline="0">
                <a:solidFill>
                  <a:srgbClr val="2E547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Continuum of Care</a:t>
            </a:r>
          </a:p>
          <a:p>
            <a:r>
              <a:rPr lang="en-US" dirty="0"/>
              <a:t>HUD Collaborative Application </a:t>
            </a:r>
          </a:p>
          <a:p>
            <a:r>
              <a:rPr lang="en-US" dirty="0"/>
              <a:t>HUD project priorities and funding</a:t>
            </a:r>
          </a:p>
          <a:p>
            <a:r>
              <a:rPr lang="en-US" dirty="0"/>
              <a:t>New projects funding opportunity</a:t>
            </a:r>
          </a:p>
          <a:p>
            <a:r>
              <a:rPr lang="en-US" dirty="0"/>
              <a:t>Application and submission information</a:t>
            </a:r>
          </a:p>
          <a:p>
            <a:r>
              <a:rPr lang="en-US" dirty="0"/>
              <a:t>Project review and selection process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2EDF-8FC8-4B18-804E-F0993E5D5B79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7648-7BEA-48C3-AD48-E84A63417BD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44" y="5291847"/>
            <a:ext cx="3341666" cy="90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56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2EDF-8FC8-4B18-804E-F0993E5D5B79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7648-7BEA-48C3-AD48-E84A63417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31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2EDF-8FC8-4B18-804E-F0993E5D5B79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7648-7BEA-48C3-AD48-E84A63417BD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86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2EDF-8FC8-4B18-804E-F0993E5D5B79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7648-7BEA-48C3-AD48-E84A63417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4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2EDF-8FC8-4B18-804E-F0993E5D5B79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7648-7BEA-48C3-AD48-E84A63417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19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2EDF-8FC8-4B18-804E-F0993E5D5B79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7648-7BEA-48C3-AD48-E84A63417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2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2EDF-8FC8-4B18-804E-F0993E5D5B79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7648-7BEA-48C3-AD48-E84A63417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7762EDF-8FC8-4B18-804E-F0993E5D5B79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9F7648-7BEA-48C3-AD48-E84A63417BD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611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udexchange.info/mailinglist" TargetMode="External"/><Relationship Id="rId3" Type="http://schemas.openxmlformats.org/officeDocument/2006/relationships/hyperlink" Target="http://www.hudexchange.info/homelessness-assistance/" TargetMode="External"/><Relationship Id="rId7" Type="http://schemas.openxmlformats.org/officeDocument/2006/relationships/hyperlink" Target="https://www.hudexchange.info/resource/5419/fy-2017-coc-program-nofa/" TargetMode="External"/><Relationship Id="rId2" Type="http://schemas.openxmlformats.org/officeDocument/2006/relationships/hyperlink" Target="http://www.hudexchange.info/programs/coc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udexchange.info/get-assistance/" TargetMode="External"/><Relationship Id="rId5" Type="http://schemas.openxmlformats.org/officeDocument/2006/relationships/hyperlink" Target="http://www.hudexchange.info/coc/faqs/" TargetMode="External"/><Relationship Id="rId4" Type="http://schemas.openxmlformats.org/officeDocument/2006/relationships/hyperlink" Target="http://www.hudexchange.info/programs/e-snaps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d.gov/esnaps" TargetMode="External"/><Relationship Id="rId2" Type="http://schemas.openxmlformats.org/officeDocument/2006/relationships/hyperlink" Target="http://www.hudexchange.info/resource/3146/coc-program-components-and-eligible-cost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hudexchange.info/programs/coc/toolkit/" TargetMode="External"/><Relationship Id="rId4" Type="http://schemas.openxmlformats.org/officeDocument/2006/relationships/hyperlink" Target="http://www.hudexchange.info/programs/coc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Mountainland Continuum of Care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2548648"/>
            <a:ext cx="10058400" cy="1863962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    	HUD grant orientation</a:t>
            </a:r>
          </a:p>
          <a:p>
            <a:r>
              <a:rPr lang="en-US" dirty="0"/>
              <a:t>	July 31, 2017, 1:00 PM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58623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27" y="509640"/>
            <a:ext cx="10058400" cy="813323"/>
          </a:xfrm>
        </p:spPr>
        <p:txBody>
          <a:bodyPr/>
          <a:lstStyle/>
          <a:p>
            <a:r>
              <a:rPr lang="en-US" dirty="0"/>
              <a:t>New Project Applications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27" y="1828800"/>
            <a:ext cx="10058400" cy="3488323"/>
          </a:xfrm>
        </p:spPr>
        <p:txBody>
          <a:bodyPr>
            <a:normAutofit/>
          </a:bodyPr>
          <a:lstStyle/>
          <a:p>
            <a:r>
              <a:rPr lang="en-US" dirty="0"/>
              <a:t>New project applications must provide:</a:t>
            </a:r>
          </a:p>
          <a:p>
            <a:pPr marL="342900" indent="-342900">
              <a:buFontTx/>
              <a:buChar char="-"/>
            </a:pPr>
            <a:r>
              <a:rPr lang="en-US" dirty="0"/>
              <a:t>A description of the proposed project including the population/subpopulation it will serve</a:t>
            </a:r>
          </a:p>
          <a:p>
            <a:pPr marL="342900" indent="-342900">
              <a:buFontTx/>
              <a:buChar char="-"/>
            </a:pPr>
            <a:r>
              <a:rPr lang="en-US" dirty="0"/>
              <a:t>The type of housing and services that will be provided</a:t>
            </a:r>
          </a:p>
          <a:p>
            <a:pPr marL="342900" indent="-342900">
              <a:buFontTx/>
              <a:buChar char="-"/>
            </a:pPr>
            <a:r>
              <a:rPr lang="en-US" dirty="0"/>
              <a:t>The budget activities that are being requested to be carried out</a:t>
            </a:r>
          </a:p>
          <a:p>
            <a:pPr marL="342900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958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27" y="840380"/>
            <a:ext cx="10058400" cy="560403"/>
          </a:xfrm>
        </p:spPr>
        <p:txBody>
          <a:bodyPr>
            <a:normAutofit/>
          </a:bodyPr>
          <a:lstStyle/>
          <a:p>
            <a:r>
              <a:rPr lang="en-US" sz="3200" dirty="0"/>
              <a:t>Timeline for New Project Applications – page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27" y="1770433"/>
            <a:ext cx="10058400" cy="368287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HUD Notice of Fund Availability posted June 14</a:t>
            </a:r>
            <a:r>
              <a:rPr lang="en-US" baseline="30000" dirty="0"/>
              <a:t>th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Mountainland</a:t>
            </a:r>
            <a:r>
              <a:rPr lang="en-US" dirty="0"/>
              <a:t> </a:t>
            </a:r>
            <a:r>
              <a:rPr lang="en-US" dirty="0" err="1"/>
              <a:t>CoC</a:t>
            </a:r>
            <a:r>
              <a:rPr lang="en-US" dirty="0"/>
              <a:t> funding competition opened July 17</a:t>
            </a:r>
            <a:r>
              <a:rPr lang="en-US" baseline="30000" dirty="0"/>
              <a:t>th</a:t>
            </a:r>
            <a:endParaRPr lang="en-US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Orientations for new projects – July 31</a:t>
            </a:r>
            <a:r>
              <a:rPr lang="en-US" baseline="30000" dirty="0"/>
              <a:t>st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letter of intent for renewal projects due by August 3</a:t>
            </a:r>
            <a:r>
              <a:rPr lang="en-US" baseline="30000" dirty="0"/>
              <a:t>rd</a:t>
            </a:r>
            <a:r>
              <a:rPr lang="en-US" dirty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New and renewal applications are two part – the supplemental application and the e-snaps application – and are due by 11:59 pm August 22</a:t>
            </a:r>
            <a:r>
              <a:rPr lang="en-US" baseline="30000" dirty="0"/>
              <a:t>nd</a:t>
            </a:r>
            <a:r>
              <a:rPr lang="en-US" dirty="0"/>
              <a:t>.  You must update or complete the e-snaps Profile.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089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27" y="840381"/>
            <a:ext cx="10058400" cy="560403"/>
          </a:xfrm>
        </p:spPr>
        <p:txBody>
          <a:bodyPr>
            <a:normAutofit/>
          </a:bodyPr>
          <a:lstStyle/>
          <a:p>
            <a:r>
              <a:rPr lang="en-US" sz="3200" dirty="0"/>
              <a:t>Timeline for New Project Applications – page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27" y="1867712"/>
            <a:ext cx="10058400" cy="424708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Review and Ranking Committee will review all applications the week of August 9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CoC will rank the new and renewal projects at the CoC meeting on August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CoC staff will review all applications between August 22</a:t>
            </a:r>
            <a:r>
              <a:rPr lang="en-US" baseline="30000" dirty="0"/>
              <a:t>nd</a:t>
            </a:r>
            <a:r>
              <a:rPr lang="en-US" dirty="0"/>
              <a:t> and Sept. 6</a:t>
            </a:r>
            <a:r>
              <a:rPr lang="en-US" baseline="30000" dirty="0"/>
              <a:t>th</a:t>
            </a:r>
            <a:r>
              <a:rPr lang="en-US" dirty="0"/>
              <a:t> and work with agencies to make any needed changes to clarify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64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27" y="509640"/>
            <a:ext cx="10058400" cy="813323"/>
          </a:xfrm>
        </p:spPr>
        <p:txBody>
          <a:bodyPr/>
          <a:lstStyle/>
          <a:p>
            <a:r>
              <a:rPr lang="en-US" dirty="0"/>
              <a:t>CoC Collaborative Application Timeline – page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27" y="1536970"/>
            <a:ext cx="10058400" cy="3780153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US" dirty="0"/>
              <a:t>Registration completed within required timeframe</a:t>
            </a:r>
          </a:p>
          <a:p>
            <a:pPr marL="342900" indent="-342900">
              <a:buFontTx/>
              <a:buChar char="-"/>
            </a:pPr>
            <a:r>
              <a:rPr lang="en-US" dirty="0"/>
              <a:t>Completed and submitted the GIW within timeframe</a:t>
            </a:r>
          </a:p>
          <a:p>
            <a:pPr marL="342900" indent="-342900">
              <a:buFontTx/>
              <a:buChar char="-"/>
            </a:pPr>
            <a:r>
              <a:rPr lang="en-US" dirty="0"/>
              <a:t>Review of debrief of 2017 application </a:t>
            </a:r>
          </a:p>
          <a:p>
            <a:pPr marL="342900" indent="-342900">
              <a:buFontTx/>
              <a:buChar char="-"/>
            </a:pPr>
            <a:r>
              <a:rPr lang="en-US" dirty="0"/>
              <a:t>Develop the sections of the collaborative application in partnership with stakeholders between  – August 31-September 15</a:t>
            </a:r>
            <a:r>
              <a:rPr lang="en-US" baseline="30000" dirty="0"/>
              <a:t>th</a:t>
            </a:r>
            <a:r>
              <a:rPr lang="en-US" dirty="0"/>
              <a:t>. </a:t>
            </a:r>
            <a:endParaRPr lang="en-US" dirty="0">
              <a:solidFill>
                <a:srgbClr val="C00000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dirty="0"/>
              <a:t>Acquire all required attachments by September 15</a:t>
            </a:r>
            <a:r>
              <a:rPr lang="en-US" dirty="0">
                <a:solidFill>
                  <a:srgbClr val="C00000"/>
                </a:solidFill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dirty="0"/>
              <a:t>Public posting of project selections and ranking on Sept. 5</a:t>
            </a:r>
            <a:r>
              <a:rPr lang="en-US" baseline="30000" dirty="0"/>
              <a:t>th</a:t>
            </a:r>
            <a:r>
              <a:rPr lang="en-US" dirty="0"/>
              <a:t> </a:t>
            </a:r>
            <a:endParaRPr lang="en-US" dirty="0">
              <a:solidFill>
                <a:srgbClr val="C00000"/>
              </a:solidFill>
            </a:endParaRPr>
          </a:p>
          <a:p>
            <a:pPr marL="342900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182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27" y="509640"/>
            <a:ext cx="10058400" cy="813323"/>
          </a:xfrm>
        </p:spPr>
        <p:txBody>
          <a:bodyPr/>
          <a:lstStyle/>
          <a:p>
            <a:r>
              <a:rPr lang="en-US" dirty="0"/>
              <a:t>CoC Collaborative Application Timeline – page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27" y="1926076"/>
            <a:ext cx="10058400" cy="3780153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US" dirty="0"/>
              <a:t>Public posting of initial draft of collaborative application on September 15th for CoC and stakeholder feedback until September 22</a:t>
            </a:r>
            <a:r>
              <a:rPr lang="en-US" baseline="30000" dirty="0"/>
              <a:t>nd</a:t>
            </a:r>
            <a:r>
              <a:rPr lang="en-US" dirty="0"/>
              <a:t>. </a:t>
            </a:r>
          </a:p>
          <a:p>
            <a:pPr marL="342900" indent="-342900">
              <a:buFontTx/>
              <a:buChar char="-"/>
            </a:pPr>
            <a:r>
              <a:rPr lang="en-US" dirty="0"/>
              <a:t>Final collaborative application and project listing completed by Sept. 22</a:t>
            </a:r>
            <a:r>
              <a:rPr lang="en-US" baseline="30000" dirty="0"/>
              <a:t>nd</a:t>
            </a:r>
            <a:r>
              <a:rPr lang="en-US" dirty="0"/>
              <a:t>. </a:t>
            </a:r>
          </a:p>
          <a:p>
            <a:pPr marL="342900" indent="-342900">
              <a:buFontTx/>
              <a:buChar char="-"/>
            </a:pPr>
            <a:r>
              <a:rPr lang="en-US" dirty="0"/>
              <a:t>Submission of collaborative application and project listing in e-snaps by end of day Sept. 22</a:t>
            </a:r>
            <a:r>
              <a:rPr lang="en-US" baseline="30000" dirty="0"/>
              <a:t>nd</a:t>
            </a:r>
            <a:r>
              <a:rPr lang="en-US" dirty="0"/>
              <a:t> (HUD deadline Sept. 28)</a:t>
            </a:r>
          </a:p>
          <a:p>
            <a:endParaRPr lang="en-US" dirty="0"/>
          </a:p>
          <a:p>
            <a:pPr marL="342900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541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To-Do List (see Simple Applicant Guide)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dirty="0"/>
              <a:t>See if this competition is right for you</a:t>
            </a:r>
          </a:p>
          <a:p>
            <a:pPr lvl="1" algn="l"/>
            <a:r>
              <a:rPr lang="en-US" dirty="0"/>
              <a:t>Does your organization meet all the thresholds?</a:t>
            </a:r>
          </a:p>
          <a:p>
            <a:pPr marL="0" lvl="1" algn="l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pc="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pc="200" dirty="0">
                <a:solidFill>
                  <a:srgbClr val="2E5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type, project term</a:t>
            </a:r>
          </a:p>
          <a:p>
            <a:pPr marL="0" lvl="1" algn="l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pc="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pc="200" dirty="0">
                <a:solidFill>
                  <a:srgbClr val="2E5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</a:t>
            </a:r>
          </a:p>
          <a:p>
            <a:pPr marL="0" lvl="1" algn="l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pc="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pc="200" dirty="0">
                <a:solidFill>
                  <a:srgbClr val="2E5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you enrolled to receive federal funding?</a:t>
            </a:r>
          </a:p>
          <a:p>
            <a:pPr marL="0" lvl="1" algn="l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pc="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spc="200" dirty="0">
                <a:solidFill>
                  <a:srgbClr val="2E5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pc="200" dirty="0">
                <a:solidFill>
                  <a:srgbClr val="2849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Download all instructions</a:t>
            </a:r>
          </a:p>
          <a:p>
            <a:pPr lvl="1" algn="l">
              <a:buSzPct val="100000"/>
            </a:pPr>
            <a:r>
              <a:rPr lang="en-US" dirty="0"/>
              <a:t>Get started in e-snaps!</a:t>
            </a:r>
          </a:p>
          <a:p>
            <a:pPr marL="0" lvl="1" algn="l">
              <a:spcBef>
                <a:spcPts val="1200"/>
              </a:spcBef>
              <a:spcAft>
                <a:spcPts val="200"/>
              </a:spcAft>
              <a:buSzPct val="100000"/>
            </a:pPr>
            <a:endParaRPr lang="en-US" spc="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788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27" y="353997"/>
            <a:ext cx="10058400" cy="618769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26" y="1128410"/>
            <a:ext cx="10471777" cy="4188714"/>
          </a:xfrm>
        </p:spPr>
        <p:txBody>
          <a:bodyPr>
            <a:normAutofit fontScale="92500"/>
          </a:bodyPr>
          <a:lstStyle/>
          <a:p>
            <a:r>
              <a:rPr lang="en-US" dirty="0"/>
              <a:t>CoC Program  - </a:t>
            </a:r>
            <a:r>
              <a:rPr lang="en-US" dirty="0">
                <a:hlinkClick r:id="rId2"/>
              </a:rPr>
              <a:t>www.hudexchange.info/programs/coc/</a:t>
            </a:r>
            <a:endParaRPr lang="en-US" dirty="0"/>
          </a:p>
          <a:p>
            <a:r>
              <a:rPr lang="en-US" dirty="0"/>
              <a:t>Training and Resources: </a:t>
            </a:r>
            <a:r>
              <a:rPr lang="en-US" dirty="0">
                <a:hlinkClick r:id="rId3"/>
              </a:rPr>
              <a:t>www.hudexchange.info/homelessness-assistance/</a:t>
            </a:r>
            <a:r>
              <a:rPr lang="en-US" dirty="0"/>
              <a:t> </a:t>
            </a:r>
          </a:p>
          <a:p>
            <a:r>
              <a:rPr lang="en-US" dirty="0"/>
              <a:t>E-snaps helps - </a:t>
            </a:r>
            <a:r>
              <a:rPr lang="en-US" dirty="0">
                <a:hlinkClick r:id="rId4"/>
              </a:rPr>
              <a:t>www.hudexchange.info/programs/e-snaps/</a:t>
            </a:r>
            <a:endParaRPr lang="en-US" dirty="0"/>
          </a:p>
          <a:p>
            <a:r>
              <a:rPr lang="en-US" dirty="0"/>
              <a:t>CoC FAQs - </a:t>
            </a:r>
            <a:r>
              <a:rPr lang="en-US" dirty="0">
                <a:hlinkClick r:id="rId5"/>
              </a:rPr>
              <a:t>www.hudexchange.info/coc/faqs/</a:t>
            </a:r>
            <a:endParaRPr lang="en-US" dirty="0"/>
          </a:p>
          <a:p>
            <a:r>
              <a:rPr lang="en-US" dirty="0"/>
              <a:t>Ask a question – </a:t>
            </a:r>
            <a:r>
              <a:rPr lang="en-US" dirty="0">
                <a:hlinkClick r:id="rId6"/>
              </a:rPr>
              <a:t>www.hudexchange.info/get-assistance/</a:t>
            </a:r>
            <a:endParaRPr lang="en-US" dirty="0"/>
          </a:p>
          <a:p>
            <a:r>
              <a:rPr lang="en-US" dirty="0"/>
              <a:t>HUD NOFA General Section – </a:t>
            </a:r>
            <a:r>
              <a:rPr lang="en-US" dirty="0">
                <a:hlinkClick r:id="rId7"/>
              </a:rPr>
              <a:t>https://www.hudexchange.info/resource/5419/fy-2017-coc-program-nofa/</a:t>
            </a:r>
            <a:endParaRPr lang="en-US" dirty="0"/>
          </a:p>
          <a:p>
            <a:r>
              <a:rPr lang="en-US" dirty="0"/>
              <a:t>Visit the following website to join the </a:t>
            </a:r>
            <a:r>
              <a:rPr lang="fr-FR" dirty="0" err="1"/>
              <a:t>listserve</a:t>
            </a:r>
            <a:r>
              <a:rPr lang="fr-FR" dirty="0"/>
              <a:t>:  </a:t>
            </a:r>
            <a:r>
              <a:rPr lang="fr-FR" dirty="0">
                <a:hlinkClick r:id="rId8"/>
              </a:rPr>
              <a:t>www.hudexchange.info/mailinglist</a:t>
            </a:r>
            <a:r>
              <a:rPr lang="fr-F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831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27" y="353997"/>
            <a:ext cx="10058400" cy="618769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26" y="1128410"/>
            <a:ext cx="10471777" cy="4188714"/>
          </a:xfrm>
        </p:spPr>
        <p:txBody>
          <a:bodyPr>
            <a:normAutofit/>
          </a:bodyPr>
          <a:lstStyle/>
          <a:p>
            <a:r>
              <a:rPr lang="en-US" dirty="0"/>
              <a:t>CoC Program interim rule (24 CFR part 578 published July 31, 2012 at 77 CFR 45422)</a:t>
            </a:r>
          </a:p>
          <a:p>
            <a:r>
              <a:rPr lang="en-US" dirty="0"/>
              <a:t>CoC Program Components and Eligible Costs</a:t>
            </a:r>
          </a:p>
          <a:p>
            <a:r>
              <a:rPr lang="en-US" dirty="0">
                <a:hlinkClick r:id="rId2"/>
              </a:rPr>
              <a:t>www.hudexchange.info/resource/3146/coc-program-components-and-eligible-costs/</a:t>
            </a:r>
            <a:endParaRPr lang="en-US" dirty="0"/>
          </a:p>
          <a:p>
            <a:r>
              <a:rPr lang="en-US" dirty="0"/>
              <a:t>E-snaps login – </a:t>
            </a:r>
            <a:r>
              <a:rPr lang="en-US" dirty="0">
                <a:hlinkClick r:id="rId3"/>
              </a:rPr>
              <a:t>www.hud.gov/esnaps</a:t>
            </a:r>
            <a:r>
              <a:rPr lang="en-US" dirty="0"/>
              <a:t> </a:t>
            </a:r>
          </a:p>
          <a:p>
            <a:r>
              <a:rPr lang="en-US" dirty="0"/>
              <a:t>CoC Program  - </a:t>
            </a:r>
            <a:r>
              <a:rPr lang="en-US" dirty="0">
                <a:hlinkClick r:id="rId4"/>
              </a:rPr>
              <a:t>www.hudexchange.info/programs/coc/</a:t>
            </a:r>
            <a:endParaRPr lang="en-US" dirty="0"/>
          </a:p>
          <a:p>
            <a:r>
              <a:rPr lang="en-US" dirty="0"/>
              <a:t>CoC Program Toolkit - </a:t>
            </a:r>
            <a:r>
              <a:rPr lang="en-US" dirty="0">
                <a:hlinkClick r:id="rId5"/>
              </a:rPr>
              <a:t>www.hudexchange.info/programs/coc/toolkit/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55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Welcome and introductions</a:t>
            </a:r>
          </a:p>
          <a:p>
            <a:r>
              <a:rPr lang="en-US" dirty="0"/>
              <a:t>Background</a:t>
            </a:r>
          </a:p>
          <a:p>
            <a:r>
              <a:rPr lang="en-US" dirty="0"/>
              <a:t>Continuum of Care collaborative application </a:t>
            </a:r>
          </a:p>
          <a:p>
            <a:r>
              <a:rPr lang="en-US" dirty="0"/>
              <a:t>HUD priorities</a:t>
            </a:r>
          </a:p>
          <a:p>
            <a:r>
              <a:rPr lang="en-US" dirty="0"/>
              <a:t>New project funding opportunity</a:t>
            </a:r>
          </a:p>
          <a:p>
            <a:r>
              <a:rPr lang="en-US" dirty="0"/>
              <a:t>Selection process for 2017</a:t>
            </a:r>
          </a:p>
          <a:p>
            <a:r>
              <a:rPr lang="en-US" dirty="0"/>
              <a:t>Timeline</a:t>
            </a:r>
          </a:p>
          <a:p>
            <a:r>
              <a:rPr lang="en-US" dirty="0"/>
              <a:t>To-do list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284962"/>
                </a:solidFill>
              </a:rPr>
              <a:t>Background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Continuum of Care </a:t>
            </a:r>
          </a:p>
          <a:p>
            <a:pPr marL="342900" indent="-342900">
              <a:buFontTx/>
              <a:buChar char="-"/>
            </a:pPr>
            <a:r>
              <a:rPr lang="en-US" dirty="0"/>
              <a:t>There are three CoCs in Utah.  </a:t>
            </a:r>
          </a:p>
          <a:p>
            <a:pPr marL="342900" indent="-342900">
              <a:buFontTx/>
              <a:buChar char="-"/>
            </a:pPr>
            <a:r>
              <a:rPr lang="en-US" dirty="0"/>
              <a:t>This orientation is about the CoC grant process</a:t>
            </a:r>
          </a:p>
          <a:p>
            <a:pPr marL="342900" indent="-342900">
              <a:buFontTx/>
              <a:buChar char="-"/>
            </a:pPr>
            <a:r>
              <a:rPr lang="en-US" dirty="0"/>
              <a:t>Total possible funding for the Mountainland </a:t>
            </a:r>
            <a:r>
              <a:rPr lang="en-US" dirty="0" err="1"/>
              <a:t>CoC</a:t>
            </a:r>
            <a:r>
              <a:rPr lang="en-US" dirty="0"/>
              <a:t> is $ 1,240,359</a:t>
            </a:r>
          </a:p>
          <a:p>
            <a:pPr marL="342900" indent="-342900">
              <a:buFontTx/>
              <a:buChar char="-"/>
            </a:pPr>
            <a:r>
              <a:rPr lang="en-US" dirty="0"/>
              <a:t>The funding for renewal projects is $1,009,783</a:t>
            </a:r>
          </a:p>
          <a:p>
            <a:pPr marL="342900" indent="-342900">
              <a:buFontTx/>
              <a:buChar char="-"/>
            </a:pPr>
            <a:r>
              <a:rPr lang="en-US" dirty="0"/>
              <a:t>The possible bonus funding is $94,585</a:t>
            </a:r>
          </a:p>
          <a:p>
            <a:pPr marL="342900" indent="-342900">
              <a:buFontTx/>
              <a:buChar char="-"/>
            </a:pPr>
            <a:r>
              <a:rPr lang="en-US" dirty="0"/>
              <a:t>PPRN is $1,576,416 (area need estimates totaled)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666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27" y="373451"/>
            <a:ext cx="10058400" cy="813323"/>
          </a:xfrm>
        </p:spPr>
        <p:txBody>
          <a:bodyPr/>
          <a:lstStyle/>
          <a:p>
            <a:r>
              <a:rPr lang="en-US" dirty="0"/>
              <a:t>CoC Collaborative Application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27" y="1342418"/>
            <a:ext cx="10058400" cy="3741242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en-US" dirty="0"/>
              <a:t>Community-wide application</a:t>
            </a:r>
          </a:p>
          <a:p>
            <a:pPr marL="342900" indent="-342900">
              <a:buFontTx/>
              <a:buChar char="-"/>
            </a:pPr>
            <a:r>
              <a:rPr lang="en-US" dirty="0"/>
              <a:t>Submitted to HUD by United Way of Utah County.  </a:t>
            </a:r>
          </a:p>
          <a:p>
            <a:pPr marL="342900" indent="-342900">
              <a:buFontTx/>
              <a:buChar char="-"/>
            </a:pPr>
            <a:r>
              <a:rPr lang="en-US" dirty="0" err="1"/>
              <a:t>CoC</a:t>
            </a:r>
            <a:r>
              <a:rPr lang="en-US" dirty="0"/>
              <a:t> staff provide training and technical support to applicants</a:t>
            </a:r>
          </a:p>
          <a:p>
            <a:pPr marL="342900" indent="-342900">
              <a:buFontTx/>
              <a:buChar char="-"/>
            </a:pPr>
            <a:r>
              <a:rPr lang="en-US" dirty="0"/>
              <a:t>Information is pulled from HMIS, agencies, and others</a:t>
            </a:r>
          </a:p>
          <a:p>
            <a:pPr marL="342900" indent="-342900">
              <a:buFontTx/>
              <a:buChar char="-"/>
            </a:pPr>
            <a:r>
              <a:rPr lang="en-US" dirty="0"/>
              <a:t>If funded, HUD contracts go directly to applicants (not UW)</a:t>
            </a:r>
          </a:p>
          <a:p>
            <a:pPr marL="342900" indent="-342900">
              <a:buFontTx/>
              <a:buChar char="-"/>
            </a:pPr>
            <a:r>
              <a:rPr lang="en-US" dirty="0"/>
              <a:t>Grant covers </a:t>
            </a:r>
            <a:r>
              <a:rPr lang="en-US" dirty="0" err="1"/>
              <a:t>CoC</a:t>
            </a:r>
            <a:r>
              <a:rPr lang="en-US" dirty="0"/>
              <a:t> planning, governance structure, performance, and strategic planning.</a:t>
            </a:r>
          </a:p>
          <a:p>
            <a:pPr marL="342900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89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27" y="529095"/>
            <a:ext cx="10058400" cy="813323"/>
          </a:xfrm>
        </p:spPr>
        <p:txBody>
          <a:bodyPr/>
          <a:lstStyle/>
          <a:p>
            <a:r>
              <a:rPr lang="en-US" dirty="0"/>
              <a:t>HUD Priorities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27" y="1614791"/>
            <a:ext cx="10058400" cy="4377447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Tx/>
              <a:buChar char="-"/>
            </a:pPr>
            <a:r>
              <a:rPr lang="en-US" dirty="0"/>
              <a:t>End homelessness for all persons </a:t>
            </a:r>
          </a:p>
          <a:p>
            <a:pPr marL="800100" lvl="1" indent="-342900" algn="l">
              <a:buFontTx/>
              <a:buChar char="-"/>
            </a:pPr>
            <a:r>
              <a:rPr lang="en-US" dirty="0"/>
              <a:t>subpopulations to focus on include veterans, youth, families, and those experiencing chronic homelessness </a:t>
            </a:r>
          </a:p>
          <a:p>
            <a:pPr marL="342900" indent="-342900">
              <a:buFontTx/>
              <a:buChar char="-"/>
            </a:pPr>
            <a:r>
              <a:rPr lang="en-US" dirty="0"/>
              <a:t>Create a systemic response to homelessness </a:t>
            </a:r>
          </a:p>
          <a:p>
            <a:pPr marL="800100" lvl="1" indent="-342900" algn="l">
              <a:buFontTx/>
              <a:buChar char="-"/>
            </a:pPr>
            <a:r>
              <a:rPr lang="en-US" dirty="0"/>
              <a:t>focus on length of time homeless, returns to homelessness, exits to permanent housing, and coordinated entry</a:t>
            </a:r>
          </a:p>
          <a:p>
            <a:pPr marL="342900" indent="-342900">
              <a:buFontTx/>
              <a:buChar char="-"/>
            </a:pPr>
            <a:r>
              <a:rPr lang="en-US" dirty="0"/>
              <a:t>Strategically allocate resources </a:t>
            </a:r>
          </a:p>
          <a:p>
            <a:pPr marL="800100" lvl="1" indent="-342900" algn="l">
              <a:buFontTx/>
              <a:buChar char="-"/>
            </a:pPr>
            <a:r>
              <a:rPr lang="en-US" dirty="0"/>
              <a:t>improve resource utilization by reviewing project quality, performance, and cost effectiveness</a:t>
            </a:r>
          </a:p>
          <a:p>
            <a:pPr marL="342900" indent="-342900">
              <a:buFontTx/>
              <a:buChar char="-"/>
            </a:pPr>
            <a:r>
              <a:rPr lang="en-US" dirty="0"/>
              <a:t>Use a Housing First approach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r>
              <a:rPr lang="en-US" dirty="0"/>
              <a:t>        </a:t>
            </a:r>
          </a:p>
          <a:p>
            <a:endParaRPr lang="en-US" dirty="0"/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87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284962"/>
                </a:solidFill>
              </a:rPr>
              <a:t>HUD Funding for New Projects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3799" y="1556426"/>
            <a:ext cx="9929827" cy="371596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Funding for new projects may be created by:</a:t>
            </a:r>
          </a:p>
          <a:p>
            <a:pPr marL="342900" indent="-342900">
              <a:buFontTx/>
              <a:buChar char="-"/>
            </a:pPr>
            <a:r>
              <a:rPr lang="en-US" dirty="0"/>
              <a:t>Using the </a:t>
            </a:r>
            <a:r>
              <a:rPr lang="en-US" b="1" dirty="0"/>
              <a:t>permanent housing bonus: </a:t>
            </a:r>
            <a:r>
              <a:rPr lang="en-US" dirty="0"/>
              <a:t>$94,585</a:t>
            </a:r>
          </a:p>
          <a:p>
            <a:pPr marL="342900" indent="-342900">
              <a:buFontTx/>
              <a:buChar char="-"/>
            </a:pPr>
            <a:r>
              <a:rPr lang="en-US" b="1" dirty="0">
                <a:solidFill>
                  <a:srgbClr val="284962"/>
                </a:solidFill>
              </a:rPr>
              <a:t>Bonus projects </a:t>
            </a:r>
            <a:r>
              <a:rPr lang="en-US" dirty="0">
                <a:solidFill>
                  <a:srgbClr val="284962"/>
                </a:solidFill>
              </a:rPr>
              <a:t>may be:</a:t>
            </a:r>
          </a:p>
          <a:p>
            <a:pPr marL="800100" lvl="1" indent="-342900" algn="l">
              <a:buFontTx/>
              <a:buChar char="-"/>
            </a:pPr>
            <a:r>
              <a:rPr lang="en-US" spc="200" dirty="0">
                <a:solidFill>
                  <a:srgbClr val="2E5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permanent supportive housing for 100% chronic homeless individuals and families (</a:t>
            </a:r>
            <a:r>
              <a:rPr lang="en-US" spc="200" dirty="0" err="1">
                <a:solidFill>
                  <a:srgbClr val="2E5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DedicatedPLUS</a:t>
            </a:r>
            <a:r>
              <a:rPr lang="en-US" spc="200" dirty="0">
                <a:solidFill>
                  <a:srgbClr val="2E5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800100" lvl="1" indent="-342900" algn="l">
              <a:buFontTx/>
              <a:buChar char="-"/>
            </a:pPr>
            <a:r>
              <a:rPr lang="en-US" spc="200" dirty="0">
                <a:solidFill>
                  <a:srgbClr val="2E5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rapid rehousing that serves homeless families and individuals</a:t>
            </a:r>
          </a:p>
          <a:p>
            <a:pPr marL="1257300" lvl="2" indent="-342900" algn="l">
              <a:buFontTx/>
              <a:buChar char="-"/>
            </a:pPr>
            <a:r>
              <a:rPr lang="en-US" spc="200" dirty="0">
                <a:solidFill>
                  <a:srgbClr val="2E5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Coming directly from the streets or emergency shelter </a:t>
            </a:r>
          </a:p>
          <a:p>
            <a:pPr marL="1257300" lvl="2" indent="-342900" algn="l">
              <a:buFontTx/>
              <a:buChar char="-"/>
            </a:pPr>
            <a:r>
              <a:rPr lang="en-US" spc="200" dirty="0">
                <a:solidFill>
                  <a:srgbClr val="2E5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Coming directly from transitional housing, AND before entering TH were in places not meant for human habitation</a:t>
            </a:r>
          </a:p>
          <a:p>
            <a:pPr marL="1257300" lvl="2" indent="-342900" algn="l">
              <a:buFontTx/>
              <a:buChar char="-"/>
            </a:pPr>
            <a:r>
              <a:rPr lang="en-US" spc="200" dirty="0">
                <a:solidFill>
                  <a:srgbClr val="2E5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Coming directly from institution (90 days or less), AND before entry came from places not meant for human habitation</a:t>
            </a:r>
          </a:p>
          <a:p>
            <a:pPr marL="1257300" lvl="2" indent="-342900" algn="l">
              <a:buFontTx/>
              <a:buChar char="-"/>
            </a:pPr>
            <a:r>
              <a:rPr lang="en-US" spc="200" dirty="0">
                <a:solidFill>
                  <a:srgbClr val="2E5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Persons fleeing domestic violence situations and other persons that meet the definition of homelessness</a:t>
            </a:r>
          </a:p>
        </p:txBody>
      </p:sp>
    </p:spTree>
    <p:extLst>
      <p:ext uri="{BB962C8B-B14F-4D97-AF65-F5344CB8AC3E}">
        <p14:creationId xmlns:p14="http://schemas.microsoft.com/office/powerpoint/2010/main" val="2782770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27" y="509640"/>
            <a:ext cx="10058400" cy="813323"/>
          </a:xfrm>
        </p:spPr>
        <p:txBody>
          <a:bodyPr/>
          <a:lstStyle/>
          <a:p>
            <a:r>
              <a:rPr lang="en-US" dirty="0">
                <a:solidFill>
                  <a:srgbClr val="284962"/>
                </a:solidFill>
              </a:rPr>
              <a:t>HUD Funding for New Projects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27" y="1595336"/>
            <a:ext cx="10058400" cy="348832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Funding for new projects may also be created by </a:t>
            </a:r>
            <a:r>
              <a:rPr lang="en-US" b="1" dirty="0"/>
              <a:t>reallocation</a:t>
            </a:r>
          </a:p>
          <a:p>
            <a:pPr marL="342900" indent="-342900">
              <a:buFontTx/>
              <a:buChar char="-"/>
            </a:pPr>
            <a:r>
              <a:rPr lang="en-US" dirty="0"/>
              <a:t>New permanent supportive housing projects dedicated to serving chronic homeless individuals and families (</a:t>
            </a:r>
            <a:r>
              <a:rPr lang="en-US" dirty="0" err="1"/>
              <a:t>DedicatedPLUS</a:t>
            </a:r>
            <a:r>
              <a:rPr lang="en-US" dirty="0"/>
              <a:t>)</a:t>
            </a:r>
          </a:p>
          <a:p>
            <a:pPr marL="342900" indent="-342900">
              <a:buFontTx/>
              <a:buChar char="-"/>
            </a:pPr>
            <a:r>
              <a:rPr lang="en-US" dirty="0"/>
              <a:t>New rapid rehousing projects (Category 1 &amp; 4 eligibility)</a:t>
            </a:r>
          </a:p>
          <a:p>
            <a:pPr marL="342900" indent="-342900">
              <a:buFontTx/>
              <a:buChar char="-"/>
            </a:pPr>
            <a:r>
              <a:rPr lang="en-US" dirty="0"/>
              <a:t>New rapid rehousing/transitional housing projects (Category 1&amp;4 eligibility)</a:t>
            </a:r>
          </a:p>
          <a:p>
            <a:pPr marL="342900" indent="-342900">
              <a:buFontTx/>
              <a:buChar char="-"/>
            </a:pPr>
            <a:r>
              <a:rPr lang="en-US" dirty="0"/>
              <a:t>New supportive services only project specifically for coordinated assessment</a:t>
            </a:r>
          </a:p>
          <a:p>
            <a:pPr marL="342900" indent="-342900">
              <a:buFontTx/>
              <a:buChar char="-"/>
            </a:pPr>
            <a:r>
              <a:rPr lang="en-US" dirty="0"/>
              <a:t>New dedicated Homeless Management Information System to be carried out by the HMIS lead</a:t>
            </a:r>
          </a:p>
          <a:p>
            <a:endParaRPr lang="en-US" dirty="0"/>
          </a:p>
          <a:p>
            <a:pPr marL="342900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145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27" y="509640"/>
            <a:ext cx="10058400" cy="813323"/>
          </a:xfrm>
        </p:spPr>
        <p:txBody>
          <a:bodyPr/>
          <a:lstStyle/>
          <a:p>
            <a:r>
              <a:rPr lang="en-US" dirty="0"/>
              <a:t>Scoring and Selection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27" y="1828800"/>
            <a:ext cx="10058400" cy="3488323"/>
          </a:xfrm>
        </p:spPr>
        <p:txBody>
          <a:bodyPr>
            <a:normAutofit/>
          </a:bodyPr>
          <a:lstStyle/>
          <a:p>
            <a:r>
              <a:rPr lang="en-US" dirty="0"/>
              <a:t>HUD will continue the Tier 1 and Tier 2 funding process in 2017</a:t>
            </a:r>
          </a:p>
          <a:p>
            <a:pPr marL="342900" indent="-342900">
              <a:buFontTx/>
              <a:buChar char="-"/>
            </a:pPr>
            <a:r>
              <a:rPr lang="en-US" dirty="0"/>
              <a:t>Tier 1 is equal to 94% of the CoC’s ARD which is $949,196</a:t>
            </a:r>
          </a:p>
          <a:p>
            <a:pPr marL="342900" indent="-342900">
              <a:buFontTx/>
              <a:buChar char="-"/>
            </a:pPr>
            <a:r>
              <a:rPr lang="en-US" dirty="0"/>
              <a:t>Tier 2 is the difference between Tier 1 and the ARD plus any amount available for the permanent housing bonus = $155,172</a:t>
            </a:r>
          </a:p>
          <a:p>
            <a:pPr marL="342900" indent="-342900">
              <a:buFontTx/>
              <a:buChar char="-"/>
            </a:pPr>
            <a:r>
              <a:rPr lang="en-US" dirty="0"/>
              <a:t>CoC scoring criteria (see Rank and Review Criteria handout)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863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27" y="509640"/>
            <a:ext cx="10058400" cy="813323"/>
          </a:xfrm>
        </p:spPr>
        <p:txBody>
          <a:bodyPr/>
          <a:lstStyle/>
          <a:p>
            <a:r>
              <a:rPr lang="en-US" dirty="0"/>
              <a:t>HUD Scoring and Selection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27" y="1536970"/>
            <a:ext cx="10058400" cy="3780153"/>
          </a:xfrm>
        </p:spPr>
        <p:txBody>
          <a:bodyPr>
            <a:normAutofit/>
          </a:bodyPr>
          <a:lstStyle/>
          <a:p>
            <a:r>
              <a:rPr lang="en-US" dirty="0"/>
              <a:t>HUD will award a point value to each new and renewal project that is in Tier 2 using a 100-point scale:</a:t>
            </a:r>
          </a:p>
          <a:p>
            <a:pPr marL="342900" indent="-342900">
              <a:buFontTx/>
              <a:buChar char="-"/>
            </a:pPr>
            <a:r>
              <a:rPr lang="en-US" dirty="0"/>
              <a:t>CoC Score: Up to 50 points in direct proportion to the score received on the CoC Application.</a:t>
            </a:r>
          </a:p>
          <a:p>
            <a:pPr marL="342900" indent="-342900">
              <a:buFontTx/>
              <a:buChar char="-"/>
            </a:pPr>
            <a:r>
              <a:rPr lang="en-US" dirty="0"/>
              <a:t>CoC Project Ranking: Up to 40 points for the CoC’s ranking of the project applications. </a:t>
            </a:r>
          </a:p>
          <a:p>
            <a:pPr marL="342900" indent="-342900">
              <a:buFontTx/>
              <a:buChar char="-"/>
            </a:pPr>
            <a:r>
              <a:rPr lang="en-US" dirty="0"/>
              <a:t>Commitment to Housing First: Up to 10 points for how the permanent housing project commits to applying the Housing First model. 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7982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503</TotalTime>
  <Words>1086</Words>
  <Application>Microsoft Office PowerPoint</Application>
  <PresentationFormat>Widescreen</PresentationFormat>
  <Paragraphs>118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Retrospect</vt:lpstr>
      <vt:lpstr>Mountainland Continuum of Care</vt:lpstr>
      <vt:lpstr>Agenda</vt:lpstr>
      <vt:lpstr>Background</vt:lpstr>
      <vt:lpstr>CoC Collaborative Application </vt:lpstr>
      <vt:lpstr>HUD Priorities </vt:lpstr>
      <vt:lpstr>HUD Funding for New Projects</vt:lpstr>
      <vt:lpstr>HUD Funding for New Projects</vt:lpstr>
      <vt:lpstr>Scoring and Selection Process</vt:lpstr>
      <vt:lpstr>HUD Scoring and Selection Process</vt:lpstr>
      <vt:lpstr>New Project Applications</vt:lpstr>
      <vt:lpstr>Timeline for New Project Applications – page 1</vt:lpstr>
      <vt:lpstr>Timeline for New Project Applications – page 2</vt:lpstr>
      <vt:lpstr>CoC Collaborative Application Timeline – page 1</vt:lpstr>
      <vt:lpstr>CoC Collaborative Application Timeline – page 2</vt:lpstr>
      <vt:lpstr>To-Do List (see Simple Applicant Guide)</vt:lpstr>
      <vt:lpstr>Resources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Myla DUTTON</dc:creator>
  <cp:lastModifiedBy>Brent</cp:lastModifiedBy>
  <cp:revision>84</cp:revision>
  <dcterms:created xsi:type="dcterms:W3CDTF">2016-07-18T01:17:00Z</dcterms:created>
  <dcterms:modified xsi:type="dcterms:W3CDTF">2017-07-27T21:45:55Z</dcterms:modified>
</cp:coreProperties>
</file>