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2" r:id="rId8"/>
    <p:sldId id="264" r:id="rId9"/>
    <p:sldId id="265" r:id="rId10"/>
    <p:sldId id="266" r:id="rId11"/>
    <p:sldId id="267" r:id="rId12"/>
    <p:sldId id="269" r:id="rId13"/>
    <p:sldId id="268" r:id="rId14"/>
    <p:sldId id="271" r:id="rId15"/>
    <p:sldId id="27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5470"/>
    <a:srgbClr val="284962"/>
    <a:srgbClr val="2B2B53"/>
    <a:srgbClr val="21213F"/>
    <a:srgbClr val="2849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49" d="100"/>
          <a:sy n="49" d="100"/>
        </p:scale>
        <p:origin x="4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3175" y="6575898"/>
            <a:ext cx="12188825" cy="457200"/>
          </a:xfrm>
          <a:prstGeom prst="rect">
            <a:avLst/>
          </a:prstGeom>
          <a:solidFill>
            <a:srgbClr val="2B2B5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1270611"/>
            <a:ext cx="10058400" cy="1069848"/>
          </a:xfrm>
        </p:spPr>
        <p:txBody>
          <a:bodyPr anchor="b">
            <a:normAutofit/>
          </a:bodyPr>
          <a:lstStyle>
            <a:lvl1pPr algn="l">
              <a:lnSpc>
                <a:spcPct val="85000"/>
              </a:lnSpc>
              <a:defRPr sz="4800" spc="-50" baseline="0">
                <a:solidFill>
                  <a:srgbClr val="2E5470"/>
                </a:solidFill>
                <a:latin typeface="Times New Roman" panose="02020603050405020304" pitchFamily="18" charset="0"/>
                <a:cs typeface="Times New Roman" panose="02020603050405020304" pitchFamily="18" charset="0"/>
              </a:defRPr>
            </a:lvl1pPr>
          </a:lstStyle>
          <a:p>
            <a:r>
              <a:rPr lang="en-US" dirty="0" smtClean="0"/>
              <a:t>Mountainland Continuum of Care</a:t>
            </a:r>
            <a:endParaRPr lang="en-US" dirty="0"/>
          </a:p>
        </p:txBody>
      </p:sp>
      <p:sp>
        <p:nvSpPr>
          <p:cNvPr id="3" name="Subtitle 2"/>
          <p:cNvSpPr>
            <a:spLocks noGrp="1"/>
          </p:cNvSpPr>
          <p:nvPr>
            <p:ph type="subTitle" idx="1"/>
          </p:nvPr>
        </p:nvSpPr>
        <p:spPr>
          <a:xfrm>
            <a:off x="1100051" y="2548647"/>
            <a:ext cx="10058400" cy="3049973"/>
          </a:xfrm>
        </p:spPr>
        <p:txBody>
          <a:bodyPr lIns="91440" rIns="91440">
            <a:normAutofit/>
          </a:bodyPr>
          <a:lstStyle>
            <a:lvl1pPr marL="0" indent="0" algn="l">
              <a:buNone/>
              <a:defRPr sz="3200" b="0" i="0" cap="all" spc="200" baseline="0">
                <a:solidFill>
                  <a:srgbClr val="2E5470"/>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endParaRPr lang="en-US" dirty="0" smtClean="0"/>
          </a:p>
          <a:p>
            <a:r>
              <a:rPr lang="en-US" dirty="0" smtClean="0"/>
              <a:t>	HUD GRANT ORIENTATION</a:t>
            </a:r>
          </a:p>
          <a:p>
            <a:r>
              <a:rPr lang="en-US" dirty="0" smtClean="0"/>
              <a:t>	July 18 &amp; 20, 2016</a:t>
            </a:r>
          </a:p>
          <a:p>
            <a:r>
              <a:rPr lang="en-US" dirty="0" smtClean="0"/>
              <a:t>	</a:t>
            </a:r>
            <a:endParaRPr lang="en-US" dirty="0"/>
          </a:p>
        </p:txBody>
      </p:sp>
      <p:sp>
        <p:nvSpPr>
          <p:cNvPr id="4" name="Date Placeholder 3"/>
          <p:cNvSpPr>
            <a:spLocks noGrp="1"/>
          </p:cNvSpPr>
          <p:nvPr>
            <p:ph type="dt" sz="half" idx="10"/>
          </p:nvPr>
        </p:nvSpPr>
        <p:spPr/>
        <p:txBody>
          <a:bodyPr/>
          <a:lstStyle/>
          <a:p>
            <a:fld id="{17762EDF-8FC8-4B18-804E-F0993E5D5B79}"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F7648-7BEA-48C3-AD48-E84A63417BD1}" type="slidenum">
              <a:rPr lang="en-US" smtClean="0"/>
              <a:t>‹#›</a:t>
            </a:fld>
            <a:endParaRPr lang="en-US"/>
          </a:p>
        </p:txBody>
      </p:sp>
      <p:pic>
        <p:nvPicPr>
          <p:cNvPr id="10" name="Picture 9"/>
          <p:cNvPicPr/>
          <p:nvPr userDrawn="1"/>
        </p:nvPicPr>
        <p:blipFill>
          <a:blip r:embed="rId2">
            <a:extLst>
              <a:ext uri="{28A0092B-C50C-407E-A947-70E740481C1C}">
                <a14:useLocalDpi xmlns:a14="http://schemas.microsoft.com/office/drawing/2010/main" val="0"/>
              </a:ext>
            </a:extLst>
          </a:blip>
          <a:stretch>
            <a:fillRect/>
          </a:stretch>
        </p:blipFill>
        <p:spPr>
          <a:xfrm>
            <a:off x="529944" y="5291847"/>
            <a:ext cx="3341666" cy="904826"/>
          </a:xfrm>
          <a:prstGeom prst="rect">
            <a:avLst/>
          </a:prstGeom>
        </p:spPr>
      </p:pic>
    </p:spTree>
    <p:extLst>
      <p:ext uri="{BB962C8B-B14F-4D97-AF65-F5344CB8AC3E}">
        <p14:creationId xmlns:p14="http://schemas.microsoft.com/office/powerpoint/2010/main" val="378785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7762EDF-8FC8-4B18-804E-F0993E5D5B79}" type="datetimeFigureOut">
              <a:rPr lang="en-US" smtClean="0"/>
              <a:t>7/17/2016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9F7648-7BEA-48C3-AD48-E84A63417BD1}" type="slidenum">
              <a:rPr lang="en-US" smtClean="0"/>
              <a:t>‹#›</a:t>
            </a:fld>
            <a:endParaRPr lang="en-US"/>
          </a:p>
        </p:txBody>
      </p:sp>
    </p:spTree>
    <p:extLst>
      <p:ext uri="{BB962C8B-B14F-4D97-AF65-F5344CB8AC3E}">
        <p14:creationId xmlns:p14="http://schemas.microsoft.com/office/powerpoint/2010/main" val="32649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2EDF-8FC8-4B18-804E-F0993E5D5B79}"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4276193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762EDF-8FC8-4B18-804E-F0993E5D5B79}"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4124884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762EDF-8FC8-4B18-804E-F0993E5D5B79}"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205425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3175" y="6575898"/>
            <a:ext cx="12188825" cy="457200"/>
          </a:xfrm>
          <a:prstGeom prst="rect">
            <a:avLst/>
          </a:prstGeom>
          <a:solidFill>
            <a:srgbClr val="2B2B5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65227" y="743103"/>
            <a:ext cx="10058400" cy="813323"/>
          </a:xfrm>
        </p:spPr>
        <p:txBody>
          <a:bodyPr anchor="b">
            <a:normAutofit/>
          </a:bodyPr>
          <a:lstStyle>
            <a:lvl1pPr algn="l">
              <a:lnSpc>
                <a:spcPct val="85000"/>
              </a:lnSpc>
              <a:defRPr sz="4000" spc="-50" baseline="0">
                <a:solidFill>
                  <a:srgbClr val="2E5470"/>
                </a:solidFill>
                <a:latin typeface="Times New Roman" panose="02020603050405020304" pitchFamily="18" charset="0"/>
                <a:cs typeface="Times New Roman" panose="02020603050405020304" pitchFamily="18" charset="0"/>
              </a:defRPr>
            </a:lvl1pPr>
          </a:lstStyle>
          <a:p>
            <a:r>
              <a:rPr lang="en-US" dirty="0" smtClean="0"/>
              <a:t>Agenda</a:t>
            </a:r>
            <a:endParaRPr lang="en-US" dirty="0"/>
          </a:p>
        </p:txBody>
      </p:sp>
      <p:sp>
        <p:nvSpPr>
          <p:cNvPr id="3" name="Subtitle 2"/>
          <p:cNvSpPr>
            <a:spLocks noGrp="1"/>
          </p:cNvSpPr>
          <p:nvPr>
            <p:ph type="subTitle" idx="1" hasCustomPrompt="1"/>
          </p:nvPr>
        </p:nvSpPr>
        <p:spPr>
          <a:xfrm>
            <a:off x="1065227" y="2033686"/>
            <a:ext cx="10058400" cy="3049973"/>
          </a:xfrm>
        </p:spPr>
        <p:txBody>
          <a:bodyPr lIns="91440" rIns="91440">
            <a:normAutofit/>
          </a:bodyPr>
          <a:lstStyle>
            <a:lvl1pPr marL="0" indent="0" algn="l">
              <a:buNone/>
              <a:defRPr sz="2400" cap="none" spc="200" baseline="0">
                <a:solidFill>
                  <a:srgbClr val="2E5470"/>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Welcome and introductions</a:t>
            </a:r>
          </a:p>
          <a:p>
            <a:r>
              <a:rPr lang="en-US" dirty="0" smtClean="0"/>
              <a:t>Background</a:t>
            </a:r>
          </a:p>
          <a:p>
            <a:r>
              <a:rPr lang="en-US" dirty="0" smtClean="0"/>
              <a:t>HUD priorities</a:t>
            </a:r>
          </a:p>
          <a:p>
            <a:r>
              <a:rPr lang="en-US" dirty="0" smtClean="0"/>
              <a:t>New applicants and projects</a:t>
            </a:r>
          </a:p>
          <a:p>
            <a:r>
              <a:rPr lang="en-US" dirty="0" smtClean="0"/>
              <a:t>Timeline </a:t>
            </a:r>
          </a:p>
          <a:p>
            <a:endParaRPr lang="en-US" dirty="0" smtClean="0"/>
          </a:p>
          <a:p>
            <a:endParaRPr lang="en-US" dirty="0" smtClean="0"/>
          </a:p>
          <a:p>
            <a:endParaRPr lang="en-US" dirty="0" smtClean="0"/>
          </a:p>
          <a:p>
            <a:r>
              <a:rPr lang="en-US" dirty="0" smtClean="0"/>
              <a:t>	</a:t>
            </a:r>
            <a:endParaRPr lang="en-US" dirty="0"/>
          </a:p>
        </p:txBody>
      </p:sp>
      <p:sp>
        <p:nvSpPr>
          <p:cNvPr id="4" name="Date Placeholder 3"/>
          <p:cNvSpPr>
            <a:spLocks noGrp="1"/>
          </p:cNvSpPr>
          <p:nvPr>
            <p:ph type="dt" sz="half" idx="10"/>
          </p:nvPr>
        </p:nvSpPr>
        <p:spPr/>
        <p:txBody>
          <a:bodyPr/>
          <a:lstStyle/>
          <a:p>
            <a:fld id="{17762EDF-8FC8-4B18-804E-F0993E5D5B79}"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F7648-7BEA-48C3-AD48-E84A63417BD1}" type="slidenum">
              <a:rPr lang="en-US" smtClean="0"/>
              <a:t>‹#›</a:t>
            </a:fld>
            <a:endParaRPr lang="en-US"/>
          </a:p>
        </p:txBody>
      </p:sp>
      <p:pic>
        <p:nvPicPr>
          <p:cNvPr id="10" name="Picture 9"/>
          <p:cNvPicPr/>
          <p:nvPr userDrawn="1"/>
        </p:nvPicPr>
        <p:blipFill>
          <a:blip r:embed="rId2">
            <a:extLst>
              <a:ext uri="{28A0092B-C50C-407E-A947-70E740481C1C}">
                <a14:useLocalDpi xmlns:a14="http://schemas.microsoft.com/office/drawing/2010/main" val="0"/>
              </a:ext>
            </a:extLst>
          </a:blip>
          <a:stretch>
            <a:fillRect/>
          </a:stretch>
        </p:blipFill>
        <p:spPr>
          <a:xfrm>
            <a:off x="529944" y="5291847"/>
            <a:ext cx="3341666" cy="904826"/>
          </a:xfrm>
          <a:prstGeom prst="rect">
            <a:avLst/>
          </a:prstGeom>
        </p:spPr>
      </p:pic>
    </p:spTree>
    <p:extLst>
      <p:ext uri="{BB962C8B-B14F-4D97-AF65-F5344CB8AC3E}">
        <p14:creationId xmlns:p14="http://schemas.microsoft.com/office/powerpoint/2010/main" val="3531000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7" name="Rectangle 6"/>
          <p:cNvSpPr/>
          <p:nvPr userDrawn="1"/>
        </p:nvSpPr>
        <p:spPr>
          <a:xfrm>
            <a:off x="3175" y="6575898"/>
            <a:ext cx="12188825" cy="457200"/>
          </a:xfrm>
          <a:prstGeom prst="rect">
            <a:avLst/>
          </a:prstGeom>
          <a:solidFill>
            <a:srgbClr val="2B2B5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65227" y="743103"/>
            <a:ext cx="10058400" cy="813323"/>
          </a:xfrm>
        </p:spPr>
        <p:txBody>
          <a:bodyPr anchor="b">
            <a:normAutofit/>
          </a:bodyPr>
          <a:lstStyle>
            <a:lvl1pPr algn="l">
              <a:lnSpc>
                <a:spcPct val="85000"/>
              </a:lnSpc>
              <a:defRPr sz="4000" spc="-50" baseline="0">
                <a:solidFill>
                  <a:srgbClr val="2E5470"/>
                </a:solidFill>
                <a:latin typeface="Times New Roman" panose="02020603050405020304" pitchFamily="18" charset="0"/>
                <a:cs typeface="Times New Roman" panose="02020603050405020304" pitchFamily="18" charset="0"/>
              </a:defRPr>
            </a:lvl1pPr>
          </a:lstStyle>
          <a:p>
            <a:r>
              <a:rPr lang="en-US" dirty="0" smtClean="0"/>
              <a:t>Background</a:t>
            </a:r>
            <a:endParaRPr lang="en-US" dirty="0"/>
          </a:p>
        </p:txBody>
      </p:sp>
      <p:sp>
        <p:nvSpPr>
          <p:cNvPr id="3" name="Subtitle 2"/>
          <p:cNvSpPr>
            <a:spLocks noGrp="1"/>
          </p:cNvSpPr>
          <p:nvPr>
            <p:ph type="subTitle" idx="1" hasCustomPrompt="1"/>
          </p:nvPr>
        </p:nvSpPr>
        <p:spPr>
          <a:xfrm>
            <a:off x="1065227" y="2033686"/>
            <a:ext cx="10058400" cy="3049973"/>
          </a:xfrm>
        </p:spPr>
        <p:txBody>
          <a:bodyPr lIns="91440" rIns="91440">
            <a:normAutofit/>
          </a:bodyPr>
          <a:lstStyle>
            <a:lvl1pPr marL="0" indent="0" algn="l">
              <a:buNone/>
              <a:defRPr sz="2400" cap="none" spc="200" baseline="0">
                <a:solidFill>
                  <a:srgbClr val="2E5470"/>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Continuum of Care</a:t>
            </a:r>
          </a:p>
          <a:p>
            <a:r>
              <a:rPr lang="en-US" dirty="0" smtClean="0"/>
              <a:t>HUD Collaborative Application </a:t>
            </a:r>
          </a:p>
          <a:p>
            <a:r>
              <a:rPr lang="en-US" dirty="0" smtClean="0"/>
              <a:t>HUD project priorities and funding</a:t>
            </a:r>
          </a:p>
          <a:p>
            <a:r>
              <a:rPr lang="en-US" dirty="0" smtClean="0"/>
              <a:t>New projects funding opportunity</a:t>
            </a:r>
          </a:p>
          <a:p>
            <a:r>
              <a:rPr lang="en-US" dirty="0" smtClean="0"/>
              <a:t>Application and submission information</a:t>
            </a:r>
          </a:p>
          <a:p>
            <a:r>
              <a:rPr lang="en-US" dirty="0" smtClean="0"/>
              <a:t>Project review and selection process</a:t>
            </a:r>
          </a:p>
          <a:p>
            <a:endParaRPr lang="en-US" dirty="0" smtClean="0"/>
          </a:p>
          <a:p>
            <a:endParaRPr lang="en-US" dirty="0" smtClean="0"/>
          </a:p>
          <a:p>
            <a:endParaRPr lang="en-US" dirty="0" smtClean="0"/>
          </a:p>
          <a:p>
            <a:endParaRPr lang="en-US" dirty="0" smtClean="0"/>
          </a:p>
          <a:p>
            <a:r>
              <a:rPr lang="en-US" dirty="0" smtClean="0"/>
              <a:t>	</a:t>
            </a:r>
            <a:endParaRPr lang="en-US" dirty="0"/>
          </a:p>
        </p:txBody>
      </p:sp>
      <p:sp>
        <p:nvSpPr>
          <p:cNvPr id="4" name="Date Placeholder 3"/>
          <p:cNvSpPr>
            <a:spLocks noGrp="1"/>
          </p:cNvSpPr>
          <p:nvPr>
            <p:ph type="dt" sz="half" idx="10"/>
          </p:nvPr>
        </p:nvSpPr>
        <p:spPr/>
        <p:txBody>
          <a:bodyPr/>
          <a:lstStyle/>
          <a:p>
            <a:fld id="{17762EDF-8FC8-4B18-804E-F0993E5D5B79}"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F7648-7BEA-48C3-AD48-E84A63417BD1}" type="slidenum">
              <a:rPr lang="en-US" smtClean="0"/>
              <a:t>‹#›</a:t>
            </a:fld>
            <a:endParaRPr lang="en-US"/>
          </a:p>
        </p:txBody>
      </p:sp>
      <p:pic>
        <p:nvPicPr>
          <p:cNvPr id="10" name="Picture 9"/>
          <p:cNvPicPr/>
          <p:nvPr userDrawn="1"/>
        </p:nvPicPr>
        <p:blipFill>
          <a:blip r:embed="rId2">
            <a:extLst>
              <a:ext uri="{28A0092B-C50C-407E-A947-70E740481C1C}">
                <a14:useLocalDpi xmlns:a14="http://schemas.microsoft.com/office/drawing/2010/main" val="0"/>
              </a:ext>
            </a:extLst>
          </a:blip>
          <a:stretch>
            <a:fillRect/>
          </a:stretch>
        </p:blipFill>
        <p:spPr>
          <a:xfrm>
            <a:off x="529944" y="5291847"/>
            <a:ext cx="3341666" cy="904826"/>
          </a:xfrm>
          <a:prstGeom prst="rect">
            <a:avLst/>
          </a:prstGeom>
        </p:spPr>
      </p:pic>
    </p:spTree>
    <p:extLst>
      <p:ext uri="{BB962C8B-B14F-4D97-AF65-F5344CB8AC3E}">
        <p14:creationId xmlns:p14="http://schemas.microsoft.com/office/powerpoint/2010/main" val="369756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762EDF-8FC8-4B18-804E-F0993E5D5B79}"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398583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2EDF-8FC8-4B18-804E-F0993E5D5B79}"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F7648-7BEA-48C3-AD48-E84A63417BD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8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762EDF-8FC8-4B18-804E-F0993E5D5B79}"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216504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762EDF-8FC8-4B18-804E-F0993E5D5B79}" type="datetimeFigureOut">
              <a:rPr lang="en-US" smtClean="0"/>
              <a:t>7/17/2016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156491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762EDF-8FC8-4B18-804E-F0993E5D5B79}" type="datetimeFigureOut">
              <a:rPr lang="en-US" smtClean="0"/>
              <a:t>7/17/2016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151222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762EDF-8FC8-4B18-804E-F0993E5D5B79}" type="datetimeFigureOut">
              <a:rPr lang="en-US" smtClean="0"/>
              <a:t>7/17/2016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9F7648-7BEA-48C3-AD48-E84A63417BD1}" type="slidenum">
              <a:rPr lang="en-US" smtClean="0"/>
              <a:t>‹#›</a:t>
            </a:fld>
            <a:endParaRPr lang="en-US"/>
          </a:p>
        </p:txBody>
      </p:sp>
    </p:spTree>
    <p:extLst>
      <p:ext uri="{BB962C8B-B14F-4D97-AF65-F5344CB8AC3E}">
        <p14:creationId xmlns:p14="http://schemas.microsoft.com/office/powerpoint/2010/main" val="3046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7762EDF-8FC8-4B18-804E-F0993E5D5B79}" type="datetimeFigureOut">
              <a:rPr lang="en-US" smtClean="0"/>
              <a:t>7/17/2016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9F7648-7BEA-48C3-AD48-E84A63417BD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611126"/>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hudexchange.info/mailinglist" TargetMode="External"/><Relationship Id="rId3" Type="http://schemas.openxmlformats.org/officeDocument/2006/relationships/hyperlink" Target="http://www.hudexchange.info/homelessness-assistance/" TargetMode="External"/><Relationship Id="rId7" Type="http://schemas.openxmlformats.org/officeDocument/2006/relationships/hyperlink" Target="https://www.hudexchange.info/e-snaps/fy-2016-coc-program-nofa-coc-program-competition/" TargetMode="External"/><Relationship Id="rId2" Type="http://schemas.openxmlformats.org/officeDocument/2006/relationships/hyperlink" Target="http://www.hudexchange.info/programs/coc/" TargetMode="External"/><Relationship Id="rId1" Type="http://schemas.openxmlformats.org/officeDocument/2006/relationships/slideLayout" Target="../slideLayouts/slideLayout2.xml"/><Relationship Id="rId6" Type="http://schemas.openxmlformats.org/officeDocument/2006/relationships/hyperlink" Target="http://www.hudexchange.info/get-assistance/" TargetMode="External"/><Relationship Id="rId5" Type="http://schemas.openxmlformats.org/officeDocument/2006/relationships/hyperlink" Target="http://www.hudexchange.info/coc/faqs/" TargetMode="External"/><Relationship Id="rId4" Type="http://schemas.openxmlformats.org/officeDocument/2006/relationships/hyperlink" Target="http://www.hudexchange.info/programs/e-snap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hud.gov/esnaps" TargetMode="External"/><Relationship Id="rId2" Type="http://schemas.openxmlformats.org/officeDocument/2006/relationships/hyperlink" Target="http://www.hudexchange.info/resource/3146/coc-program-components-and-eligible-costs/" TargetMode="External"/><Relationship Id="rId1" Type="http://schemas.openxmlformats.org/officeDocument/2006/relationships/slideLayout" Target="../slideLayouts/slideLayout2.xml"/><Relationship Id="rId5" Type="http://schemas.openxmlformats.org/officeDocument/2006/relationships/hyperlink" Target="https://www.hudexchange.info/programs/coc/toolkit/" TargetMode="External"/><Relationship Id="rId4" Type="http://schemas.openxmlformats.org/officeDocument/2006/relationships/hyperlink" Target="http://www.hudexchange.info/programs/c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Mountainland Continuum of Care</a:t>
            </a:r>
            <a:endParaRPr lang="en-US" dirty="0"/>
          </a:p>
        </p:txBody>
      </p:sp>
      <p:sp>
        <p:nvSpPr>
          <p:cNvPr id="3" name="Subtitle 2"/>
          <p:cNvSpPr>
            <a:spLocks noGrp="1"/>
          </p:cNvSpPr>
          <p:nvPr>
            <p:ph type="subTitle" idx="1"/>
          </p:nvPr>
        </p:nvSpPr>
        <p:spPr/>
        <p:txBody>
          <a:bodyPr/>
          <a:lstStyle/>
          <a:p>
            <a:endParaRPr lang="en-US" dirty="0" smtClean="0"/>
          </a:p>
          <a:p>
            <a:r>
              <a:rPr lang="en-US" dirty="0"/>
              <a:t> </a:t>
            </a:r>
            <a:r>
              <a:rPr lang="en-US" dirty="0" smtClean="0"/>
              <a:t>   	HUD grant orientation</a:t>
            </a:r>
          </a:p>
          <a:p>
            <a:r>
              <a:rPr lang="en-US" dirty="0" smtClean="0"/>
              <a:t>	July 18 &amp; 20, 2016</a:t>
            </a:r>
            <a:endParaRPr lang="en-US" dirty="0"/>
          </a:p>
        </p:txBody>
      </p:sp>
    </p:spTree>
    <p:extLst>
      <p:ext uri="{BB962C8B-B14F-4D97-AF65-F5344CB8AC3E}">
        <p14:creationId xmlns:p14="http://schemas.microsoft.com/office/powerpoint/2010/main" val="758623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509640"/>
            <a:ext cx="10058400" cy="813323"/>
          </a:xfrm>
        </p:spPr>
        <p:txBody>
          <a:bodyPr/>
          <a:lstStyle/>
          <a:p>
            <a:r>
              <a:rPr lang="en-US" dirty="0" smtClean="0"/>
              <a:t>New Project Applications</a:t>
            </a:r>
            <a:endParaRPr lang="en-US" dirty="0"/>
          </a:p>
        </p:txBody>
      </p:sp>
      <p:sp>
        <p:nvSpPr>
          <p:cNvPr id="3" name="Subtitle 2"/>
          <p:cNvSpPr>
            <a:spLocks noGrp="1"/>
          </p:cNvSpPr>
          <p:nvPr>
            <p:ph type="subTitle" idx="1"/>
          </p:nvPr>
        </p:nvSpPr>
        <p:spPr>
          <a:xfrm>
            <a:off x="1065227" y="1828800"/>
            <a:ext cx="10058400" cy="3488323"/>
          </a:xfrm>
        </p:spPr>
        <p:txBody>
          <a:bodyPr>
            <a:normAutofit/>
          </a:bodyPr>
          <a:lstStyle/>
          <a:p>
            <a:r>
              <a:rPr lang="en-US" dirty="0" smtClean="0"/>
              <a:t>New project applications must provide:</a:t>
            </a:r>
          </a:p>
          <a:p>
            <a:pPr marL="342900" indent="-342900">
              <a:buFontTx/>
              <a:buChar char="-"/>
            </a:pPr>
            <a:r>
              <a:rPr lang="en-US" dirty="0" smtClean="0"/>
              <a:t>A description of the proposed project including the population/subpopulation it will serve</a:t>
            </a:r>
          </a:p>
          <a:p>
            <a:pPr marL="342900" indent="-342900">
              <a:buFontTx/>
              <a:buChar char="-"/>
            </a:pPr>
            <a:r>
              <a:rPr lang="en-US" dirty="0" smtClean="0"/>
              <a:t>The type of housing and services that will be provided</a:t>
            </a:r>
          </a:p>
          <a:p>
            <a:pPr marL="342900" indent="-342900">
              <a:buFontTx/>
              <a:buChar char="-"/>
            </a:pPr>
            <a:r>
              <a:rPr lang="en-US" dirty="0" smtClean="0"/>
              <a:t>The budget activities that are being requested to be carried out</a:t>
            </a:r>
          </a:p>
          <a:p>
            <a:pPr marL="342900" indent="-342900">
              <a:buFontTx/>
              <a:buChar char="-"/>
            </a:pPr>
            <a:endParaRPr lang="en-US" dirty="0"/>
          </a:p>
        </p:txBody>
      </p:sp>
    </p:spTree>
    <p:extLst>
      <p:ext uri="{BB962C8B-B14F-4D97-AF65-F5344CB8AC3E}">
        <p14:creationId xmlns:p14="http://schemas.microsoft.com/office/powerpoint/2010/main" val="2099958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840380"/>
            <a:ext cx="10058400" cy="560403"/>
          </a:xfrm>
        </p:spPr>
        <p:txBody>
          <a:bodyPr>
            <a:normAutofit/>
          </a:bodyPr>
          <a:lstStyle/>
          <a:p>
            <a:r>
              <a:rPr lang="en-US" sz="3200" dirty="0" smtClean="0"/>
              <a:t>Timeline for New Project Applications – page 1</a:t>
            </a:r>
            <a:endParaRPr lang="en-US" sz="3200" dirty="0"/>
          </a:p>
        </p:txBody>
      </p:sp>
      <p:sp>
        <p:nvSpPr>
          <p:cNvPr id="3" name="Subtitle 2"/>
          <p:cNvSpPr>
            <a:spLocks noGrp="1"/>
          </p:cNvSpPr>
          <p:nvPr>
            <p:ph type="subTitle" idx="1"/>
          </p:nvPr>
        </p:nvSpPr>
        <p:spPr>
          <a:xfrm>
            <a:off x="1065227" y="1770433"/>
            <a:ext cx="10058400" cy="3682877"/>
          </a:xfrm>
        </p:spPr>
        <p:txBody>
          <a:bodyPr>
            <a:normAutofit/>
          </a:bodyPr>
          <a:lstStyle/>
          <a:p>
            <a:r>
              <a:rPr lang="en-US" dirty="0" smtClean="0"/>
              <a:t>HUD Notice of Fund Availability posted June 29</a:t>
            </a:r>
            <a:r>
              <a:rPr lang="en-US" baseline="30000" dirty="0" smtClean="0"/>
              <a:t>th</a:t>
            </a:r>
            <a:endParaRPr lang="en-US" dirty="0" smtClean="0"/>
          </a:p>
          <a:p>
            <a:r>
              <a:rPr lang="en-US" dirty="0" smtClean="0"/>
              <a:t>Mountainland CoC funding competition opened July 5</a:t>
            </a:r>
            <a:r>
              <a:rPr lang="en-US" baseline="30000" dirty="0" smtClean="0"/>
              <a:t>th</a:t>
            </a:r>
            <a:endParaRPr lang="en-US" dirty="0"/>
          </a:p>
          <a:p>
            <a:r>
              <a:rPr lang="en-US" dirty="0" smtClean="0"/>
              <a:t>Orientations for new projects – July 18</a:t>
            </a:r>
            <a:r>
              <a:rPr lang="en-US" baseline="30000" dirty="0" smtClean="0"/>
              <a:t>th</a:t>
            </a:r>
            <a:r>
              <a:rPr lang="en-US" dirty="0" smtClean="0"/>
              <a:t> or July 20</a:t>
            </a:r>
            <a:r>
              <a:rPr lang="en-US" baseline="30000" dirty="0" smtClean="0"/>
              <a:t>th</a:t>
            </a:r>
            <a:endParaRPr lang="en-US" dirty="0" smtClean="0"/>
          </a:p>
          <a:p>
            <a:r>
              <a:rPr lang="en-US" dirty="0" smtClean="0"/>
              <a:t>A letter of intent for renewal projects were due by July 15</a:t>
            </a:r>
            <a:r>
              <a:rPr lang="en-US" baseline="30000" dirty="0" smtClean="0"/>
              <a:t>th</a:t>
            </a:r>
            <a:r>
              <a:rPr lang="en-US" dirty="0" smtClean="0"/>
              <a:t> </a:t>
            </a:r>
          </a:p>
          <a:p>
            <a:r>
              <a:rPr lang="en-US" dirty="0" smtClean="0"/>
              <a:t>New and renewal applications are two part – the supplemental application and the e-snaps application – and are due by 11:59 pm August 8th.  You must update or complete the e-snaps Profile.</a:t>
            </a:r>
          </a:p>
          <a:p>
            <a:endParaRPr lang="en-US" dirty="0" smtClean="0"/>
          </a:p>
        </p:txBody>
      </p:sp>
    </p:spTree>
    <p:extLst>
      <p:ext uri="{BB962C8B-B14F-4D97-AF65-F5344CB8AC3E}">
        <p14:creationId xmlns:p14="http://schemas.microsoft.com/office/powerpoint/2010/main" val="722089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840381"/>
            <a:ext cx="10058400" cy="560403"/>
          </a:xfrm>
        </p:spPr>
        <p:txBody>
          <a:bodyPr>
            <a:normAutofit/>
          </a:bodyPr>
          <a:lstStyle/>
          <a:p>
            <a:r>
              <a:rPr lang="en-US" sz="3200" dirty="0" smtClean="0"/>
              <a:t>Timeline for New Project Applications – page 2</a:t>
            </a:r>
            <a:endParaRPr lang="en-US" sz="3200" dirty="0"/>
          </a:p>
        </p:txBody>
      </p:sp>
      <p:sp>
        <p:nvSpPr>
          <p:cNvPr id="3" name="Subtitle 2"/>
          <p:cNvSpPr>
            <a:spLocks noGrp="1"/>
          </p:cNvSpPr>
          <p:nvPr>
            <p:ph type="subTitle" idx="1"/>
          </p:nvPr>
        </p:nvSpPr>
        <p:spPr>
          <a:xfrm>
            <a:off x="1065227" y="1867712"/>
            <a:ext cx="10058400" cy="4247080"/>
          </a:xfrm>
        </p:spPr>
        <p:txBody>
          <a:bodyPr>
            <a:normAutofit/>
          </a:bodyPr>
          <a:lstStyle/>
          <a:p>
            <a:r>
              <a:rPr lang="en-US" dirty="0" smtClean="0"/>
              <a:t>Review and Ranking Committee will review all applications the week of August 9</a:t>
            </a:r>
            <a:r>
              <a:rPr lang="en-US" baseline="30000" dirty="0" smtClean="0"/>
              <a:t>th</a:t>
            </a:r>
            <a:r>
              <a:rPr lang="en-US" dirty="0" smtClean="0"/>
              <a:t> </a:t>
            </a:r>
            <a:endParaRPr lang="en-US" dirty="0"/>
          </a:p>
          <a:p>
            <a:r>
              <a:rPr lang="en-US" dirty="0" smtClean="0"/>
              <a:t>CoC will rank the new and renewal projects at the CoC meeting on August 24</a:t>
            </a:r>
            <a:r>
              <a:rPr lang="en-US" baseline="30000" dirty="0" smtClean="0"/>
              <a:t>th</a:t>
            </a:r>
            <a:r>
              <a:rPr lang="en-US" dirty="0" smtClean="0"/>
              <a:t> </a:t>
            </a:r>
          </a:p>
          <a:p>
            <a:r>
              <a:rPr lang="en-US" dirty="0" smtClean="0"/>
              <a:t>CoC staff will review all applications between August 22</a:t>
            </a:r>
            <a:r>
              <a:rPr lang="en-US" baseline="30000" dirty="0" smtClean="0"/>
              <a:t>nd</a:t>
            </a:r>
            <a:r>
              <a:rPr lang="en-US" dirty="0" smtClean="0"/>
              <a:t> and Sept. 6</a:t>
            </a:r>
            <a:r>
              <a:rPr lang="en-US" baseline="30000" dirty="0" smtClean="0"/>
              <a:t>th</a:t>
            </a:r>
            <a:r>
              <a:rPr lang="en-US" dirty="0" smtClean="0"/>
              <a:t> and work with agencies to make any needed changes to clarify</a:t>
            </a:r>
          </a:p>
          <a:p>
            <a:endParaRPr lang="en-US" dirty="0" smtClean="0"/>
          </a:p>
          <a:p>
            <a:endParaRPr lang="en-US" dirty="0" smtClean="0"/>
          </a:p>
        </p:txBody>
      </p:sp>
    </p:spTree>
    <p:extLst>
      <p:ext uri="{BB962C8B-B14F-4D97-AF65-F5344CB8AC3E}">
        <p14:creationId xmlns:p14="http://schemas.microsoft.com/office/powerpoint/2010/main" val="343664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509640"/>
            <a:ext cx="10058400" cy="813323"/>
          </a:xfrm>
        </p:spPr>
        <p:txBody>
          <a:bodyPr/>
          <a:lstStyle/>
          <a:p>
            <a:r>
              <a:rPr lang="en-US" dirty="0" smtClean="0"/>
              <a:t>CoC Collaborative Application Timeline – page 1</a:t>
            </a:r>
            <a:endParaRPr lang="en-US" dirty="0"/>
          </a:p>
        </p:txBody>
      </p:sp>
      <p:sp>
        <p:nvSpPr>
          <p:cNvPr id="3" name="Subtitle 2"/>
          <p:cNvSpPr>
            <a:spLocks noGrp="1"/>
          </p:cNvSpPr>
          <p:nvPr>
            <p:ph type="subTitle" idx="1"/>
          </p:nvPr>
        </p:nvSpPr>
        <p:spPr>
          <a:xfrm>
            <a:off x="1065227" y="1536970"/>
            <a:ext cx="10058400" cy="3780153"/>
          </a:xfrm>
        </p:spPr>
        <p:txBody>
          <a:bodyPr>
            <a:normAutofit/>
          </a:bodyPr>
          <a:lstStyle/>
          <a:p>
            <a:pPr marL="342900" indent="-342900">
              <a:buFontTx/>
              <a:buChar char="-"/>
            </a:pPr>
            <a:r>
              <a:rPr lang="en-US" dirty="0" smtClean="0"/>
              <a:t>Registration completed within required timeframe</a:t>
            </a:r>
          </a:p>
          <a:p>
            <a:pPr marL="342900" indent="-342900">
              <a:buFontTx/>
              <a:buChar char="-"/>
            </a:pPr>
            <a:r>
              <a:rPr lang="en-US" dirty="0" smtClean="0"/>
              <a:t>Completed and submitted the GIW within timeframe</a:t>
            </a:r>
          </a:p>
          <a:p>
            <a:pPr marL="342900" indent="-342900">
              <a:buFontTx/>
              <a:buChar char="-"/>
            </a:pPr>
            <a:r>
              <a:rPr lang="en-US" dirty="0" smtClean="0"/>
              <a:t>Review of debrief of 2015 application </a:t>
            </a:r>
          </a:p>
          <a:p>
            <a:pPr marL="342900" indent="-342900">
              <a:buFontTx/>
              <a:buChar char="-"/>
            </a:pPr>
            <a:r>
              <a:rPr lang="en-US" dirty="0" smtClean="0"/>
              <a:t>Develop the sections of the collaborative application in partnership with stakeholders between July 11</a:t>
            </a:r>
            <a:r>
              <a:rPr lang="en-US" baseline="30000" dirty="0" smtClean="0"/>
              <a:t>th</a:t>
            </a:r>
            <a:r>
              <a:rPr lang="en-US" dirty="0" smtClean="0"/>
              <a:t> – August 22</a:t>
            </a:r>
            <a:r>
              <a:rPr lang="en-US" baseline="30000" dirty="0" smtClean="0"/>
              <a:t>nd</a:t>
            </a:r>
            <a:endParaRPr lang="en-US" dirty="0" smtClean="0"/>
          </a:p>
          <a:p>
            <a:pPr marL="342900" indent="-342900">
              <a:buFontTx/>
              <a:buChar char="-"/>
            </a:pPr>
            <a:r>
              <a:rPr lang="en-US" dirty="0" smtClean="0"/>
              <a:t>Acquire all required attachments by August 22</a:t>
            </a:r>
            <a:r>
              <a:rPr lang="en-US" baseline="30000" dirty="0" smtClean="0"/>
              <a:t>nd</a:t>
            </a:r>
            <a:r>
              <a:rPr lang="en-US" dirty="0" smtClean="0"/>
              <a:t> </a:t>
            </a:r>
          </a:p>
          <a:p>
            <a:pPr marL="342900" indent="-342900">
              <a:buFontTx/>
              <a:buChar char="-"/>
            </a:pPr>
            <a:r>
              <a:rPr lang="en-US" dirty="0" smtClean="0"/>
              <a:t>Public posting of project selections and ranking on August 23</a:t>
            </a:r>
            <a:r>
              <a:rPr lang="en-US" baseline="30000" dirty="0" smtClean="0"/>
              <a:t>rd</a:t>
            </a:r>
            <a:r>
              <a:rPr lang="en-US" dirty="0" smtClean="0"/>
              <a:t> </a:t>
            </a:r>
          </a:p>
          <a:p>
            <a:pPr marL="342900" indent="-342900">
              <a:buFontTx/>
              <a:buChar char="-"/>
            </a:pPr>
            <a:endParaRPr lang="en-US" dirty="0" smtClean="0"/>
          </a:p>
        </p:txBody>
      </p:sp>
    </p:spTree>
    <p:extLst>
      <p:ext uri="{BB962C8B-B14F-4D97-AF65-F5344CB8AC3E}">
        <p14:creationId xmlns:p14="http://schemas.microsoft.com/office/powerpoint/2010/main" val="1481182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509640"/>
            <a:ext cx="10058400" cy="813323"/>
          </a:xfrm>
        </p:spPr>
        <p:txBody>
          <a:bodyPr/>
          <a:lstStyle/>
          <a:p>
            <a:r>
              <a:rPr lang="en-US" dirty="0" smtClean="0"/>
              <a:t>CoC Collaborative Application Timeline – page 2</a:t>
            </a:r>
            <a:endParaRPr lang="en-US" dirty="0"/>
          </a:p>
        </p:txBody>
      </p:sp>
      <p:sp>
        <p:nvSpPr>
          <p:cNvPr id="3" name="Subtitle 2"/>
          <p:cNvSpPr>
            <a:spLocks noGrp="1"/>
          </p:cNvSpPr>
          <p:nvPr>
            <p:ph type="subTitle" idx="1"/>
          </p:nvPr>
        </p:nvSpPr>
        <p:spPr>
          <a:xfrm>
            <a:off x="1065227" y="1926076"/>
            <a:ext cx="10058400" cy="3780153"/>
          </a:xfrm>
        </p:spPr>
        <p:txBody>
          <a:bodyPr>
            <a:normAutofit/>
          </a:bodyPr>
          <a:lstStyle/>
          <a:p>
            <a:pPr marL="342900" indent="-342900">
              <a:buFontTx/>
              <a:buChar char="-"/>
            </a:pPr>
            <a:r>
              <a:rPr lang="en-US" dirty="0" smtClean="0"/>
              <a:t>Public posting of initial draft of collaborative application on Sept.5th for CoC and stakeholder feedback Sept. 5 to 9</a:t>
            </a:r>
          </a:p>
          <a:p>
            <a:pPr marL="342900" indent="-342900">
              <a:buFontTx/>
              <a:buChar char="-"/>
            </a:pPr>
            <a:r>
              <a:rPr lang="en-US" dirty="0" smtClean="0"/>
              <a:t>Final collaborative application and project listing completed by Sept. 12</a:t>
            </a:r>
            <a:r>
              <a:rPr lang="en-US" baseline="30000" dirty="0" smtClean="0"/>
              <a:t>th</a:t>
            </a:r>
            <a:endParaRPr lang="en-US" dirty="0" smtClean="0"/>
          </a:p>
          <a:p>
            <a:pPr marL="342900" indent="-342900">
              <a:buFontTx/>
              <a:buChar char="-"/>
            </a:pPr>
            <a:r>
              <a:rPr lang="en-US" dirty="0" smtClean="0"/>
              <a:t>Submission of collaborative application and project listing in e-snaps by end of day Sept. 12</a:t>
            </a:r>
            <a:r>
              <a:rPr lang="en-US" baseline="30000" dirty="0" smtClean="0"/>
              <a:t>th</a:t>
            </a:r>
            <a:r>
              <a:rPr lang="en-US" dirty="0" smtClean="0"/>
              <a:t> </a:t>
            </a:r>
          </a:p>
          <a:p>
            <a:endParaRPr lang="en-US" dirty="0" smtClean="0"/>
          </a:p>
          <a:p>
            <a:pPr marL="342900" indent="-342900">
              <a:buFontTx/>
              <a:buChar char="-"/>
            </a:pPr>
            <a:endParaRPr lang="en-US" dirty="0" smtClean="0"/>
          </a:p>
        </p:txBody>
      </p:sp>
    </p:spTree>
    <p:extLst>
      <p:ext uri="{BB962C8B-B14F-4D97-AF65-F5344CB8AC3E}">
        <p14:creationId xmlns:p14="http://schemas.microsoft.com/office/powerpoint/2010/main" val="1681541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353997"/>
            <a:ext cx="10058400" cy="618769"/>
          </a:xfrm>
        </p:spPr>
        <p:txBody>
          <a:bodyPr/>
          <a:lstStyle/>
          <a:p>
            <a:r>
              <a:rPr lang="en-US" dirty="0" smtClean="0"/>
              <a:t>Resources</a:t>
            </a:r>
            <a:endParaRPr lang="en-US" dirty="0"/>
          </a:p>
        </p:txBody>
      </p:sp>
      <p:sp>
        <p:nvSpPr>
          <p:cNvPr id="3" name="Subtitle 2"/>
          <p:cNvSpPr>
            <a:spLocks noGrp="1"/>
          </p:cNvSpPr>
          <p:nvPr>
            <p:ph type="subTitle" idx="1"/>
          </p:nvPr>
        </p:nvSpPr>
        <p:spPr>
          <a:xfrm>
            <a:off x="1065226" y="1128410"/>
            <a:ext cx="10471777" cy="4188714"/>
          </a:xfrm>
        </p:spPr>
        <p:txBody>
          <a:bodyPr>
            <a:normAutofit lnSpcReduction="10000"/>
          </a:bodyPr>
          <a:lstStyle/>
          <a:p>
            <a:r>
              <a:rPr lang="en-US" dirty="0" smtClean="0"/>
              <a:t>CoC </a:t>
            </a:r>
            <a:r>
              <a:rPr lang="en-US" dirty="0"/>
              <a:t>Program  - </a:t>
            </a:r>
            <a:r>
              <a:rPr lang="en-US" dirty="0" smtClean="0">
                <a:hlinkClick r:id="rId2"/>
              </a:rPr>
              <a:t>www.hudexchange.info/programs/coc/</a:t>
            </a:r>
            <a:endParaRPr lang="en-US" dirty="0" smtClean="0"/>
          </a:p>
          <a:p>
            <a:r>
              <a:rPr lang="en-US" dirty="0" smtClean="0"/>
              <a:t>Training and Resources: </a:t>
            </a:r>
            <a:r>
              <a:rPr lang="en-US" dirty="0" smtClean="0">
                <a:hlinkClick r:id="rId3"/>
              </a:rPr>
              <a:t>www.hudexchange.info/homelessness-assistance/</a:t>
            </a:r>
            <a:r>
              <a:rPr lang="en-US" dirty="0" smtClean="0"/>
              <a:t> </a:t>
            </a:r>
          </a:p>
          <a:p>
            <a:r>
              <a:rPr lang="en-US" dirty="0" smtClean="0"/>
              <a:t>E-snaps helps - </a:t>
            </a:r>
            <a:r>
              <a:rPr lang="en-US" dirty="0" smtClean="0">
                <a:hlinkClick r:id="rId4"/>
              </a:rPr>
              <a:t>www.hudexchange.info/programs/e-snaps/</a:t>
            </a:r>
            <a:endParaRPr lang="en-US" dirty="0" smtClean="0"/>
          </a:p>
          <a:p>
            <a:r>
              <a:rPr lang="en-US" dirty="0"/>
              <a:t>CoC FAQs </a:t>
            </a:r>
            <a:r>
              <a:rPr lang="en-US" dirty="0" smtClean="0"/>
              <a:t>- </a:t>
            </a:r>
            <a:r>
              <a:rPr lang="en-US" dirty="0" smtClean="0">
                <a:hlinkClick r:id="rId5"/>
              </a:rPr>
              <a:t>www.hudexchange.info/coc/faqs/</a:t>
            </a:r>
            <a:endParaRPr lang="en-US" dirty="0" smtClean="0"/>
          </a:p>
          <a:p>
            <a:r>
              <a:rPr lang="en-US" dirty="0" smtClean="0"/>
              <a:t>Ask a question – </a:t>
            </a:r>
            <a:r>
              <a:rPr lang="en-US" dirty="0" smtClean="0">
                <a:hlinkClick r:id="rId6"/>
              </a:rPr>
              <a:t>www.hudexchange.info/get-assistance/</a:t>
            </a:r>
            <a:endParaRPr lang="en-US" dirty="0" smtClean="0"/>
          </a:p>
          <a:p>
            <a:r>
              <a:rPr lang="en-US" dirty="0" smtClean="0"/>
              <a:t>HUD General Section - </a:t>
            </a:r>
            <a:r>
              <a:rPr lang="en-US" dirty="0" smtClean="0">
                <a:hlinkClick r:id="rId7"/>
              </a:rPr>
              <a:t>https://www.hudexchange.info/e-snaps/fy</a:t>
            </a:r>
            <a:r>
              <a:rPr lang="pt-BR" dirty="0">
                <a:hlinkClick r:id="rId7"/>
              </a:rPr>
              <a:t>-</a:t>
            </a:r>
            <a:r>
              <a:rPr lang="pt-BR" dirty="0" smtClean="0">
                <a:hlinkClick r:id="rId7"/>
              </a:rPr>
              <a:t>2016-coc-program-nofa-coc-program-competition/</a:t>
            </a:r>
            <a:r>
              <a:rPr lang="pt-BR" dirty="0" smtClean="0"/>
              <a:t> </a:t>
            </a:r>
            <a:endParaRPr lang="en-US" dirty="0" smtClean="0"/>
          </a:p>
          <a:p>
            <a:r>
              <a:rPr lang="en-US" dirty="0"/>
              <a:t>Visit the following website to join </a:t>
            </a:r>
            <a:r>
              <a:rPr lang="en-US" dirty="0" smtClean="0"/>
              <a:t>the </a:t>
            </a:r>
            <a:r>
              <a:rPr lang="fr-FR" dirty="0" err="1" smtClean="0"/>
              <a:t>listserve</a:t>
            </a:r>
            <a:r>
              <a:rPr lang="fr-FR" dirty="0" smtClean="0"/>
              <a:t>:  </a:t>
            </a:r>
            <a:r>
              <a:rPr lang="fr-FR" dirty="0" smtClean="0">
                <a:hlinkClick r:id="rId8"/>
              </a:rPr>
              <a:t>www.hudexchange.info/mailinglist</a:t>
            </a:r>
            <a:r>
              <a:rPr lang="fr-FR" dirty="0" smtClean="0"/>
              <a:t> </a:t>
            </a:r>
            <a:endParaRPr lang="en-US" dirty="0" smtClean="0"/>
          </a:p>
        </p:txBody>
      </p:sp>
    </p:spTree>
    <p:extLst>
      <p:ext uri="{BB962C8B-B14F-4D97-AF65-F5344CB8AC3E}">
        <p14:creationId xmlns:p14="http://schemas.microsoft.com/office/powerpoint/2010/main" val="1183831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353997"/>
            <a:ext cx="10058400" cy="618769"/>
          </a:xfrm>
        </p:spPr>
        <p:txBody>
          <a:bodyPr/>
          <a:lstStyle/>
          <a:p>
            <a:r>
              <a:rPr lang="en-US" dirty="0" smtClean="0"/>
              <a:t>Resources</a:t>
            </a:r>
            <a:endParaRPr lang="en-US" dirty="0"/>
          </a:p>
        </p:txBody>
      </p:sp>
      <p:sp>
        <p:nvSpPr>
          <p:cNvPr id="3" name="Subtitle 2"/>
          <p:cNvSpPr>
            <a:spLocks noGrp="1"/>
          </p:cNvSpPr>
          <p:nvPr>
            <p:ph type="subTitle" idx="1"/>
          </p:nvPr>
        </p:nvSpPr>
        <p:spPr>
          <a:xfrm>
            <a:off x="1065226" y="1128410"/>
            <a:ext cx="10471777" cy="4188714"/>
          </a:xfrm>
        </p:spPr>
        <p:txBody>
          <a:bodyPr>
            <a:normAutofit/>
          </a:bodyPr>
          <a:lstStyle/>
          <a:p>
            <a:r>
              <a:rPr lang="en-US" dirty="0"/>
              <a:t>CoC Program interim rule (24 CFR part 578 published July 31, 2012 at </a:t>
            </a:r>
            <a:r>
              <a:rPr lang="en-US" dirty="0" smtClean="0"/>
              <a:t>77 CFR </a:t>
            </a:r>
            <a:r>
              <a:rPr lang="en-US" dirty="0"/>
              <a:t>45422)</a:t>
            </a:r>
            <a:endParaRPr lang="en-US" dirty="0" smtClean="0"/>
          </a:p>
          <a:p>
            <a:r>
              <a:rPr lang="en-US" dirty="0"/>
              <a:t>CoC Program Components and Eligible Costs</a:t>
            </a:r>
          </a:p>
          <a:p>
            <a:r>
              <a:rPr lang="en-US" dirty="0">
                <a:hlinkClick r:id="rId2"/>
              </a:rPr>
              <a:t>www.hudexchange.info/resource/3146/coc-program-components-and-eligible-costs/</a:t>
            </a:r>
            <a:endParaRPr lang="en-US" dirty="0"/>
          </a:p>
          <a:p>
            <a:r>
              <a:rPr lang="en-US" dirty="0" smtClean="0"/>
              <a:t>E-snaps login – </a:t>
            </a:r>
            <a:r>
              <a:rPr lang="en-US" dirty="0" smtClean="0">
                <a:hlinkClick r:id="rId3"/>
              </a:rPr>
              <a:t>www.hud.gov/esnaps</a:t>
            </a:r>
            <a:r>
              <a:rPr lang="en-US" dirty="0" smtClean="0"/>
              <a:t> </a:t>
            </a:r>
            <a:endParaRPr lang="en-US" dirty="0"/>
          </a:p>
          <a:p>
            <a:r>
              <a:rPr lang="en-US" dirty="0" smtClean="0"/>
              <a:t>CoC </a:t>
            </a:r>
            <a:r>
              <a:rPr lang="en-US" dirty="0"/>
              <a:t>Program  - </a:t>
            </a:r>
            <a:r>
              <a:rPr lang="en-US" dirty="0" smtClean="0">
                <a:hlinkClick r:id="rId4"/>
              </a:rPr>
              <a:t>www.hudexchange.info/programs/coc/</a:t>
            </a:r>
            <a:endParaRPr lang="en-US" dirty="0" smtClean="0"/>
          </a:p>
          <a:p>
            <a:r>
              <a:rPr lang="en-US" dirty="0" smtClean="0"/>
              <a:t>CoC Program Toolkit - </a:t>
            </a:r>
            <a:r>
              <a:rPr lang="en-US" dirty="0" smtClean="0">
                <a:hlinkClick r:id="rId5"/>
              </a:rPr>
              <a:t>www.hudexchange.info/programs/coc/toolkit/</a:t>
            </a:r>
            <a:endParaRPr lang="en-US" dirty="0" smtClean="0"/>
          </a:p>
          <a:p>
            <a:endParaRPr lang="en-US" dirty="0" smtClean="0"/>
          </a:p>
          <a:p>
            <a:endParaRPr lang="en-US" dirty="0" smtClean="0"/>
          </a:p>
        </p:txBody>
      </p:sp>
    </p:spTree>
    <p:extLst>
      <p:ext uri="{BB962C8B-B14F-4D97-AF65-F5344CB8AC3E}">
        <p14:creationId xmlns:p14="http://schemas.microsoft.com/office/powerpoint/2010/main" val="75655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Welcome and introductions</a:t>
            </a:r>
          </a:p>
          <a:p>
            <a:r>
              <a:rPr lang="en-US" dirty="0" smtClean="0"/>
              <a:t>Background</a:t>
            </a:r>
          </a:p>
          <a:p>
            <a:r>
              <a:rPr lang="en-US" dirty="0" smtClean="0"/>
              <a:t>Continuum of Care collaborative application </a:t>
            </a:r>
          </a:p>
          <a:p>
            <a:r>
              <a:rPr lang="en-US" dirty="0" smtClean="0"/>
              <a:t>HUD priorities</a:t>
            </a:r>
          </a:p>
          <a:p>
            <a:r>
              <a:rPr lang="en-US" dirty="0"/>
              <a:t>N</a:t>
            </a:r>
            <a:r>
              <a:rPr lang="en-US" dirty="0" smtClean="0"/>
              <a:t>ew project funding opportunity</a:t>
            </a:r>
          </a:p>
          <a:p>
            <a:r>
              <a:rPr lang="en-US" dirty="0" smtClean="0"/>
              <a:t>Selection process for 2016</a:t>
            </a:r>
          </a:p>
          <a:p>
            <a:r>
              <a:rPr lang="en-US" dirty="0" smtClean="0"/>
              <a:t>Timeline</a:t>
            </a:r>
          </a:p>
          <a:p>
            <a:endParaRPr lang="en-US" dirty="0"/>
          </a:p>
        </p:txBody>
      </p:sp>
    </p:spTree>
    <p:extLst>
      <p:ext uri="{BB962C8B-B14F-4D97-AF65-F5344CB8AC3E}">
        <p14:creationId xmlns:p14="http://schemas.microsoft.com/office/powerpoint/2010/main" val="122809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Background</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Continuum of Care </a:t>
            </a:r>
          </a:p>
          <a:p>
            <a:pPr marL="342900" indent="-342900">
              <a:buFontTx/>
              <a:buChar char="-"/>
            </a:pPr>
            <a:r>
              <a:rPr lang="en-US" dirty="0" smtClean="0"/>
              <a:t>There are three CoCs in Utah.  </a:t>
            </a:r>
          </a:p>
          <a:p>
            <a:pPr marL="342900" indent="-342900">
              <a:buFontTx/>
              <a:buChar char="-"/>
            </a:pPr>
            <a:r>
              <a:rPr lang="en-US" dirty="0" smtClean="0"/>
              <a:t>This orientation is about the CoC grant process</a:t>
            </a:r>
          </a:p>
          <a:p>
            <a:pPr marL="342900" indent="-342900">
              <a:buFontTx/>
              <a:buChar char="-"/>
            </a:pPr>
            <a:r>
              <a:rPr lang="en-US" dirty="0" smtClean="0"/>
              <a:t>Total funding for the Mountainland CoC is about $1,014,139</a:t>
            </a:r>
          </a:p>
          <a:p>
            <a:pPr marL="342900" indent="-342900">
              <a:buFontTx/>
              <a:buChar char="-"/>
            </a:pPr>
            <a:r>
              <a:rPr lang="en-US" dirty="0" smtClean="0"/>
              <a:t>The funding for renewal projects is $890,014</a:t>
            </a:r>
          </a:p>
          <a:p>
            <a:pPr marL="342900" indent="-342900">
              <a:buFontTx/>
              <a:buChar char="-"/>
            </a:pPr>
            <a:r>
              <a:rPr lang="en-US" dirty="0" smtClean="0"/>
              <a:t>The possible bonus funding is $77,578</a:t>
            </a:r>
          </a:p>
          <a:p>
            <a:pPr marL="342900" indent="-342900">
              <a:buFontTx/>
              <a:buChar char="-"/>
            </a:pPr>
            <a:r>
              <a:rPr lang="en-US" dirty="0" smtClean="0"/>
              <a:t>FPRN is about $1.5 million</a:t>
            </a:r>
          </a:p>
        </p:txBody>
      </p:sp>
    </p:spTree>
    <p:extLst>
      <p:ext uri="{BB962C8B-B14F-4D97-AF65-F5344CB8AC3E}">
        <p14:creationId xmlns:p14="http://schemas.microsoft.com/office/powerpoint/2010/main" val="1960666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373451"/>
            <a:ext cx="10058400" cy="813323"/>
          </a:xfrm>
        </p:spPr>
        <p:txBody>
          <a:bodyPr/>
          <a:lstStyle/>
          <a:p>
            <a:r>
              <a:rPr lang="en-US" dirty="0" smtClean="0"/>
              <a:t>CoC Collaborative Application </a:t>
            </a:r>
            <a:endParaRPr lang="en-US" dirty="0"/>
          </a:p>
        </p:txBody>
      </p:sp>
      <p:sp>
        <p:nvSpPr>
          <p:cNvPr id="3" name="Subtitle 2"/>
          <p:cNvSpPr>
            <a:spLocks noGrp="1"/>
          </p:cNvSpPr>
          <p:nvPr>
            <p:ph type="subTitle" idx="1"/>
          </p:nvPr>
        </p:nvSpPr>
        <p:spPr>
          <a:xfrm>
            <a:off x="1065227" y="1342418"/>
            <a:ext cx="10058400" cy="3741242"/>
          </a:xfrm>
        </p:spPr>
        <p:txBody>
          <a:bodyPr/>
          <a:lstStyle/>
          <a:p>
            <a:pPr marL="342900" indent="-342900">
              <a:buFontTx/>
              <a:buChar char="-"/>
            </a:pPr>
            <a:r>
              <a:rPr lang="en-US" dirty="0"/>
              <a:t>C</a:t>
            </a:r>
            <a:r>
              <a:rPr lang="en-US" dirty="0" smtClean="0"/>
              <a:t>ommunity wide application.</a:t>
            </a:r>
          </a:p>
          <a:p>
            <a:pPr marL="342900" indent="-342900">
              <a:buFontTx/>
              <a:buChar char="-"/>
            </a:pPr>
            <a:r>
              <a:rPr lang="en-US" dirty="0"/>
              <a:t>I</a:t>
            </a:r>
            <a:r>
              <a:rPr lang="en-US" dirty="0" smtClean="0"/>
              <a:t>s submitted to HUD by United Way of Utah County.  </a:t>
            </a:r>
          </a:p>
          <a:p>
            <a:pPr marL="342900" indent="-342900">
              <a:buFontTx/>
              <a:buChar char="-"/>
            </a:pPr>
            <a:r>
              <a:rPr lang="en-US" dirty="0" smtClean="0"/>
              <a:t>The CoC staff provides training and technical support to applicants and grantees.</a:t>
            </a:r>
          </a:p>
          <a:p>
            <a:pPr marL="342900" indent="-342900">
              <a:buFontTx/>
              <a:buChar char="-"/>
            </a:pPr>
            <a:r>
              <a:rPr lang="en-US" dirty="0" smtClean="0"/>
              <a:t>Information is pulled from many sources, agencies and HMIS</a:t>
            </a:r>
          </a:p>
          <a:p>
            <a:pPr marL="342900" indent="-342900">
              <a:buFontTx/>
              <a:buChar char="-"/>
            </a:pPr>
            <a:r>
              <a:rPr lang="en-US" dirty="0" smtClean="0"/>
              <a:t>If funded, HUD contracts directly with project applicants.</a:t>
            </a:r>
          </a:p>
          <a:p>
            <a:pPr marL="342900" indent="-342900">
              <a:buFontTx/>
              <a:buChar char="-"/>
            </a:pPr>
            <a:r>
              <a:rPr lang="en-US" dirty="0" smtClean="0"/>
              <a:t>Encompasses CoC planning, governance structure, overall performance, and the strategic planning process.</a:t>
            </a:r>
          </a:p>
          <a:p>
            <a:pPr marL="342900" indent="-342900">
              <a:buFontTx/>
              <a:buChar char="-"/>
            </a:pPr>
            <a:endParaRPr lang="en-US" dirty="0"/>
          </a:p>
        </p:txBody>
      </p:sp>
    </p:spTree>
    <p:extLst>
      <p:ext uri="{BB962C8B-B14F-4D97-AF65-F5344CB8AC3E}">
        <p14:creationId xmlns:p14="http://schemas.microsoft.com/office/powerpoint/2010/main" val="814489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529095"/>
            <a:ext cx="10058400" cy="813323"/>
          </a:xfrm>
        </p:spPr>
        <p:txBody>
          <a:bodyPr/>
          <a:lstStyle/>
          <a:p>
            <a:r>
              <a:rPr lang="en-US" dirty="0" smtClean="0"/>
              <a:t>HUD Priorities </a:t>
            </a:r>
            <a:endParaRPr lang="en-US" dirty="0"/>
          </a:p>
        </p:txBody>
      </p:sp>
      <p:sp>
        <p:nvSpPr>
          <p:cNvPr id="3" name="Subtitle 2"/>
          <p:cNvSpPr>
            <a:spLocks noGrp="1"/>
          </p:cNvSpPr>
          <p:nvPr>
            <p:ph type="subTitle" idx="1"/>
          </p:nvPr>
        </p:nvSpPr>
        <p:spPr>
          <a:xfrm>
            <a:off x="1065227" y="1614791"/>
            <a:ext cx="10058400" cy="4377447"/>
          </a:xfrm>
        </p:spPr>
        <p:txBody>
          <a:bodyPr>
            <a:normAutofit/>
          </a:bodyPr>
          <a:lstStyle/>
          <a:p>
            <a:pPr marL="342900" indent="-342900">
              <a:buFontTx/>
              <a:buChar char="-"/>
            </a:pPr>
            <a:r>
              <a:rPr lang="en-US" dirty="0" smtClean="0"/>
              <a:t>Create a systemic response to homelessness</a:t>
            </a:r>
          </a:p>
          <a:p>
            <a:pPr marL="342900" indent="-342900">
              <a:buFontTx/>
              <a:buChar char="-"/>
            </a:pPr>
            <a:r>
              <a:rPr lang="en-US" dirty="0" smtClean="0"/>
              <a:t>Strategically allocate resources</a:t>
            </a:r>
          </a:p>
          <a:p>
            <a:pPr marL="342900" indent="-342900">
              <a:buFontTx/>
              <a:buChar char="-"/>
            </a:pPr>
            <a:r>
              <a:rPr lang="en-US" dirty="0" smtClean="0"/>
              <a:t>End chronic homelessness</a:t>
            </a:r>
          </a:p>
          <a:p>
            <a:pPr marL="342900" indent="-342900">
              <a:buFontTx/>
              <a:buChar char="-"/>
            </a:pPr>
            <a:r>
              <a:rPr lang="en-US" dirty="0" smtClean="0"/>
              <a:t>End family homelessness</a:t>
            </a:r>
          </a:p>
          <a:p>
            <a:pPr marL="342900" indent="-342900">
              <a:buFontTx/>
              <a:buChar char="-"/>
            </a:pPr>
            <a:r>
              <a:rPr lang="en-US" dirty="0" smtClean="0"/>
              <a:t>End youth homelessness</a:t>
            </a:r>
          </a:p>
          <a:p>
            <a:pPr marL="342900" indent="-342900">
              <a:buFontTx/>
              <a:buChar char="-"/>
            </a:pPr>
            <a:r>
              <a:rPr lang="en-US" dirty="0" smtClean="0"/>
              <a:t>End veteran homelessness</a:t>
            </a:r>
          </a:p>
          <a:p>
            <a:pPr marL="342900" indent="-342900">
              <a:buFontTx/>
              <a:buChar char="-"/>
            </a:pPr>
            <a:r>
              <a:rPr lang="en-US" dirty="0" smtClean="0"/>
              <a:t>Use a Housing First approach</a:t>
            </a:r>
          </a:p>
          <a:p>
            <a:r>
              <a:rPr lang="en-US" dirty="0"/>
              <a:t> </a:t>
            </a:r>
            <a:r>
              <a:rPr lang="en-US" dirty="0" smtClean="0"/>
              <a:t>       </a:t>
            </a:r>
          </a:p>
          <a:p>
            <a:endParaRPr lang="en-US" dirty="0" smtClean="0"/>
          </a:p>
          <a:p>
            <a:pPr marL="342900" indent="-342900">
              <a:buFontTx/>
              <a:buChar char="-"/>
            </a:pPr>
            <a:endParaRPr lang="en-US" dirty="0" smtClean="0"/>
          </a:p>
          <a:p>
            <a:pPr marL="342900" indent="-342900">
              <a:buFontTx/>
              <a:buChar char="-"/>
            </a:pPr>
            <a:endParaRPr lang="en-US" dirty="0" smtClean="0"/>
          </a:p>
          <a:p>
            <a:pPr marL="342900" indent="-342900">
              <a:buFontTx/>
              <a:buChar char="-"/>
            </a:pPr>
            <a:endParaRPr lang="en-US" dirty="0"/>
          </a:p>
        </p:txBody>
      </p:sp>
    </p:spTree>
    <p:extLst>
      <p:ext uri="{BB962C8B-B14F-4D97-AF65-F5344CB8AC3E}">
        <p14:creationId xmlns:p14="http://schemas.microsoft.com/office/powerpoint/2010/main" val="340387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HUD Funding for New Projects</a:t>
            </a:r>
            <a:endParaRPr lang="en-US" dirty="0"/>
          </a:p>
        </p:txBody>
      </p:sp>
      <p:sp>
        <p:nvSpPr>
          <p:cNvPr id="3" name="Subtitle 2"/>
          <p:cNvSpPr>
            <a:spLocks noGrp="1"/>
          </p:cNvSpPr>
          <p:nvPr>
            <p:ph type="subTitle" idx="1"/>
          </p:nvPr>
        </p:nvSpPr>
        <p:spPr>
          <a:xfrm>
            <a:off x="1065227" y="2033686"/>
            <a:ext cx="10058400" cy="3238705"/>
          </a:xfrm>
        </p:spPr>
        <p:txBody>
          <a:bodyPr>
            <a:normAutofit lnSpcReduction="10000"/>
          </a:bodyPr>
          <a:lstStyle/>
          <a:p>
            <a:r>
              <a:rPr lang="en-US" dirty="0" smtClean="0"/>
              <a:t>Funding for new projects may be created by:</a:t>
            </a:r>
          </a:p>
          <a:p>
            <a:pPr marL="342900" indent="-342900">
              <a:buFontTx/>
              <a:buChar char="-"/>
            </a:pPr>
            <a:r>
              <a:rPr lang="en-US" dirty="0" smtClean="0"/>
              <a:t>Using the permanent housing bonus (5% of the FPRN) about $77,758</a:t>
            </a:r>
          </a:p>
          <a:p>
            <a:pPr marL="342900" indent="-342900">
              <a:buFontTx/>
              <a:buChar char="-"/>
            </a:pPr>
            <a:r>
              <a:rPr lang="en-US" dirty="0" smtClean="0"/>
              <a:t>Bonus projects may be new permanent supportive housing for chronic homeless individuals and families OR new rapid rehousing that serve homeless families and individuals coming directly from the streets or emergency shelter and include persons fleeing domestic violence situations and other persons that meet the definition of homelessness</a:t>
            </a:r>
            <a:endParaRPr lang="en-US" dirty="0"/>
          </a:p>
        </p:txBody>
      </p:sp>
    </p:spTree>
    <p:extLst>
      <p:ext uri="{BB962C8B-B14F-4D97-AF65-F5344CB8AC3E}">
        <p14:creationId xmlns:p14="http://schemas.microsoft.com/office/powerpoint/2010/main" val="2782770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509640"/>
            <a:ext cx="10058400" cy="813323"/>
          </a:xfrm>
        </p:spPr>
        <p:txBody>
          <a:bodyPr/>
          <a:lstStyle/>
          <a:p>
            <a:r>
              <a:rPr lang="en-US" dirty="0" smtClean="0"/>
              <a:t>HUD Funding for New Projects</a:t>
            </a:r>
            <a:endParaRPr lang="en-US" dirty="0"/>
          </a:p>
        </p:txBody>
      </p:sp>
      <p:sp>
        <p:nvSpPr>
          <p:cNvPr id="3" name="Subtitle 2"/>
          <p:cNvSpPr>
            <a:spLocks noGrp="1"/>
          </p:cNvSpPr>
          <p:nvPr>
            <p:ph type="subTitle" idx="1"/>
          </p:nvPr>
        </p:nvSpPr>
        <p:spPr>
          <a:xfrm>
            <a:off x="1065227" y="1595336"/>
            <a:ext cx="10058400" cy="3488323"/>
          </a:xfrm>
        </p:spPr>
        <p:txBody>
          <a:bodyPr>
            <a:normAutofit/>
          </a:bodyPr>
          <a:lstStyle/>
          <a:p>
            <a:r>
              <a:rPr lang="en-US" dirty="0" smtClean="0"/>
              <a:t>Funding for new projects may also be created by reallocation</a:t>
            </a:r>
          </a:p>
          <a:p>
            <a:pPr marL="342900" indent="-342900">
              <a:buFontTx/>
              <a:buChar char="-"/>
            </a:pPr>
            <a:r>
              <a:rPr lang="en-US" dirty="0" smtClean="0"/>
              <a:t>New permanent supportive housing projects dedicated to serving chronic homeless individuals and families</a:t>
            </a:r>
          </a:p>
          <a:p>
            <a:pPr marL="342900" indent="-342900">
              <a:buFontTx/>
              <a:buChar char="-"/>
            </a:pPr>
            <a:r>
              <a:rPr lang="en-US" dirty="0" smtClean="0"/>
              <a:t>New rapid rehousing projects</a:t>
            </a:r>
          </a:p>
          <a:p>
            <a:pPr marL="342900" indent="-342900">
              <a:buFontTx/>
              <a:buChar char="-"/>
            </a:pPr>
            <a:r>
              <a:rPr lang="en-US" dirty="0" smtClean="0"/>
              <a:t>New supportive services only project specifically for coordinated assessment</a:t>
            </a:r>
          </a:p>
          <a:p>
            <a:pPr marL="342900" indent="-342900">
              <a:buFontTx/>
              <a:buChar char="-"/>
            </a:pPr>
            <a:r>
              <a:rPr lang="en-US" dirty="0" smtClean="0"/>
              <a:t>New dedicated Homeless Management Information System to be carried out by the HMIS lead</a:t>
            </a:r>
          </a:p>
          <a:p>
            <a:endParaRPr lang="en-US" dirty="0" smtClean="0"/>
          </a:p>
          <a:p>
            <a:pPr marL="342900" indent="-342900">
              <a:buFontTx/>
              <a:buChar char="-"/>
            </a:pPr>
            <a:endParaRPr lang="en-US" dirty="0"/>
          </a:p>
        </p:txBody>
      </p:sp>
    </p:spTree>
    <p:extLst>
      <p:ext uri="{BB962C8B-B14F-4D97-AF65-F5344CB8AC3E}">
        <p14:creationId xmlns:p14="http://schemas.microsoft.com/office/powerpoint/2010/main" val="3856145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509640"/>
            <a:ext cx="10058400" cy="813323"/>
          </a:xfrm>
        </p:spPr>
        <p:txBody>
          <a:bodyPr/>
          <a:lstStyle/>
          <a:p>
            <a:r>
              <a:rPr lang="en-US" dirty="0" smtClean="0"/>
              <a:t>Scoring and Selection Process</a:t>
            </a:r>
            <a:endParaRPr lang="en-US" dirty="0"/>
          </a:p>
        </p:txBody>
      </p:sp>
      <p:sp>
        <p:nvSpPr>
          <p:cNvPr id="3" name="Subtitle 2"/>
          <p:cNvSpPr>
            <a:spLocks noGrp="1"/>
          </p:cNvSpPr>
          <p:nvPr>
            <p:ph type="subTitle" idx="1"/>
          </p:nvPr>
        </p:nvSpPr>
        <p:spPr>
          <a:xfrm>
            <a:off x="1065227" y="1828800"/>
            <a:ext cx="10058400" cy="3488323"/>
          </a:xfrm>
        </p:spPr>
        <p:txBody>
          <a:bodyPr>
            <a:normAutofit/>
          </a:bodyPr>
          <a:lstStyle/>
          <a:p>
            <a:r>
              <a:rPr lang="en-US" dirty="0" smtClean="0"/>
              <a:t>HUD will continue the Tier 1 and Tier 2 funding process in 2016</a:t>
            </a:r>
          </a:p>
          <a:p>
            <a:pPr marL="342900" indent="-342900">
              <a:buFontTx/>
              <a:buChar char="-"/>
            </a:pPr>
            <a:r>
              <a:rPr lang="en-US" dirty="0" smtClean="0"/>
              <a:t>Tier 1 is equal to 93% of the CoC’s ARD which is about $827,713</a:t>
            </a:r>
          </a:p>
          <a:p>
            <a:pPr marL="342900" indent="-342900">
              <a:buFontTx/>
              <a:buChar char="-"/>
            </a:pPr>
            <a:r>
              <a:rPr lang="en-US" dirty="0" smtClean="0"/>
              <a:t>Tier 2 is the difference between Tier 1 and the ARD plus any amount available for the permanent housing bonus = $139,879</a:t>
            </a:r>
          </a:p>
          <a:p>
            <a:pPr marL="342900" indent="-342900">
              <a:buFontTx/>
              <a:buChar char="-"/>
            </a:pPr>
            <a:r>
              <a:rPr lang="en-US" dirty="0" smtClean="0"/>
              <a:t>CoC scoring criteria</a:t>
            </a:r>
          </a:p>
          <a:p>
            <a:pPr marL="342900" indent="-342900">
              <a:buFontTx/>
              <a:buChar char="-"/>
            </a:pPr>
            <a:endParaRPr lang="en-US" dirty="0" smtClean="0"/>
          </a:p>
          <a:p>
            <a:pPr marL="342900" indent="-342900">
              <a:buFontTx/>
              <a:buChar char="-"/>
            </a:pPr>
            <a:endParaRPr lang="en-US" dirty="0"/>
          </a:p>
        </p:txBody>
      </p:sp>
    </p:spTree>
    <p:extLst>
      <p:ext uri="{BB962C8B-B14F-4D97-AF65-F5344CB8AC3E}">
        <p14:creationId xmlns:p14="http://schemas.microsoft.com/office/powerpoint/2010/main" val="1718863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7" y="509640"/>
            <a:ext cx="10058400" cy="813323"/>
          </a:xfrm>
        </p:spPr>
        <p:txBody>
          <a:bodyPr/>
          <a:lstStyle/>
          <a:p>
            <a:r>
              <a:rPr lang="en-US" dirty="0" smtClean="0"/>
              <a:t>HUD Scoring and Selection Process</a:t>
            </a:r>
            <a:endParaRPr lang="en-US" dirty="0"/>
          </a:p>
        </p:txBody>
      </p:sp>
      <p:sp>
        <p:nvSpPr>
          <p:cNvPr id="3" name="Subtitle 2"/>
          <p:cNvSpPr>
            <a:spLocks noGrp="1"/>
          </p:cNvSpPr>
          <p:nvPr>
            <p:ph type="subTitle" idx="1"/>
          </p:nvPr>
        </p:nvSpPr>
        <p:spPr>
          <a:xfrm>
            <a:off x="1065227" y="1536970"/>
            <a:ext cx="10058400" cy="3780153"/>
          </a:xfrm>
        </p:spPr>
        <p:txBody>
          <a:bodyPr>
            <a:normAutofit fontScale="92500" lnSpcReduction="10000"/>
          </a:bodyPr>
          <a:lstStyle/>
          <a:p>
            <a:r>
              <a:rPr lang="en-US" dirty="0" smtClean="0"/>
              <a:t>HUD will award a point to each new and renewal project that is in Tier 2 using a 100-point scale:</a:t>
            </a:r>
          </a:p>
          <a:p>
            <a:pPr marL="342900" indent="-342900">
              <a:buFontTx/>
              <a:buChar char="-"/>
            </a:pPr>
            <a:r>
              <a:rPr lang="en-US" dirty="0" smtClean="0"/>
              <a:t>Up to 50 points in direct proportion to the score received on the CoC collaborative application.  CoCs must receive at least 198 points out of the 200 available to receive the full 50 points</a:t>
            </a:r>
          </a:p>
          <a:p>
            <a:pPr marL="342900" indent="-342900">
              <a:buFontTx/>
              <a:buChar char="-"/>
            </a:pPr>
            <a:r>
              <a:rPr lang="en-US" dirty="0" smtClean="0"/>
              <a:t>Up to 35 points for the CoC’s ranking</a:t>
            </a:r>
          </a:p>
          <a:p>
            <a:pPr marL="342900" indent="-342900">
              <a:buFontTx/>
              <a:buChar char="-"/>
            </a:pPr>
            <a:r>
              <a:rPr lang="en-US" dirty="0" smtClean="0"/>
              <a:t>Up to 5 points will be based on the type of project application and the population that will be served</a:t>
            </a:r>
          </a:p>
          <a:p>
            <a:pPr marL="342900" indent="-342900">
              <a:buFontTx/>
              <a:buChar char="-"/>
            </a:pPr>
            <a:r>
              <a:rPr lang="en-US" dirty="0" smtClean="0"/>
              <a:t>Up to 10 points for how the permanent housing project commits to applying the housing first model </a:t>
            </a:r>
          </a:p>
          <a:p>
            <a:pPr marL="342900" indent="-342900">
              <a:buFontTx/>
              <a:buChar char="-"/>
            </a:pPr>
            <a:endParaRPr lang="en-US" dirty="0" smtClean="0"/>
          </a:p>
          <a:p>
            <a:pPr marL="342900" indent="-342900">
              <a:buFontTx/>
              <a:buChar char="-"/>
            </a:pPr>
            <a:endParaRPr lang="en-US" dirty="0" smtClean="0"/>
          </a:p>
          <a:p>
            <a:pPr marL="342900" indent="-342900">
              <a:buFontTx/>
              <a:buChar char="-"/>
            </a:pPr>
            <a:endParaRPr lang="en-US" dirty="0"/>
          </a:p>
        </p:txBody>
      </p:sp>
    </p:spTree>
    <p:extLst>
      <p:ext uri="{BB962C8B-B14F-4D97-AF65-F5344CB8AC3E}">
        <p14:creationId xmlns:p14="http://schemas.microsoft.com/office/powerpoint/2010/main" val="830779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248</TotalTime>
  <Words>853</Words>
  <Application>Microsoft Office PowerPoint</Application>
  <PresentationFormat>Widescreen</PresentationFormat>
  <Paragraphs>101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Times New Roman</vt:lpstr>
      <vt:lpstr>Retrospect</vt:lpstr>
      <vt:lpstr>Mountainland Continuum of Care</vt:lpstr>
      <vt:lpstr>Agenda</vt:lpstr>
      <vt:lpstr>Background</vt:lpstr>
      <vt:lpstr>CoC Collaborative Application </vt:lpstr>
      <vt:lpstr>HUD Priorities </vt:lpstr>
      <vt:lpstr>HUD Funding for New Projects</vt:lpstr>
      <vt:lpstr>HUD Funding for New Projects</vt:lpstr>
      <vt:lpstr>Scoring and Selection Process</vt:lpstr>
      <vt:lpstr>HUD Scoring and Selection Process</vt:lpstr>
      <vt:lpstr>New Project Applications</vt:lpstr>
      <vt:lpstr>Timeline for New Project Applications – page 1</vt:lpstr>
      <vt:lpstr>Timeline for New Project Applications – page 2</vt:lpstr>
      <vt:lpstr>CoC Collaborative Application Timeline – page 1</vt:lpstr>
      <vt:lpstr>CoC Collaborative Application Timeline – page 2</vt:lpstr>
      <vt:lpstr>Resources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Myla DUTTON</dc:creator>
  <cp:lastModifiedBy>Myla DUTTON</cp:lastModifiedBy>
  <cp:revision>58</cp:revision>
  <dcterms:created xsi:type="dcterms:W3CDTF">2016-07-18T01:17:00Z</dcterms:created>
  <dcterms:modified xsi:type="dcterms:W3CDTF">2016-07-18T05:33:48Z</dcterms:modified>
</cp:coreProperties>
</file>